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60" r:id="rId1"/>
  </p:sldMasterIdLst>
  <p:notesMasterIdLst>
    <p:notesMasterId r:id="rId43"/>
  </p:notesMasterIdLst>
  <p:handoutMasterIdLst>
    <p:handoutMasterId r:id="rId44"/>
  </p:handoutMasterIdLst>
  <p:sldIdLst>
    <p:sldId id="257" r:id="rId2"/>
    <p:sldId id="263" r:id="rId3"/>
    <p:sldId id="260" r:id="rId4"/>
    <p:sldId id="262" r:id="rId5"/>
    <p:sldId id="265" r:id="rId6"/>
    <p:sldId id="266" r:id="rId7"/>
    <p:sldId id="267" r:id="rId8"/>
    <p:sldId id="268" r:id="rId9"/>
    <p:sldId id="264" r:id="rId10"/>
    <p:sldId id="269" r:id="rId11"/>
    <p:sldId id="270" r:id="rId12"/>
    <p:sldId id="272" r:id="rId13"/>
    <p:sldId id="273" r:id="rId14"/>
    <p:sldId id="275" r:id="rId15"/>
    <p:sldId id="304" r:id="rId16"/>
    <p:sldId id="277" r:id="rId17"/>
    <p:sldId id="278" r:id="rId18"/>
    <p:sldId id="279" r:id="rId19"/>
    <p:sldId id="280" r:id="rId20"/>
    <p:sldId id="281" r:id="rId21"/>
    <p:sldId id="282" r:id="rId22"/>
    <p:sldId id="283" r:id="rId23"/>
    <p:sldId id="284" r:id="rId24"/>
    <p:sldId id="285" r:id="rId25"/>
    <p:sldId id="286" r:id="rId26"/>
    <p:sldId id="287" r:id="rId27"/>
    <p:sldId id="302" r:id="rId28"/>
    <p:sldId id="288" r:id="rId29"/>
    <p:sldId id="303" r:id="rId30"/>
    <p:sldId id="289" r:id="rId31"/>
    <p:sldId id="292" r:id="rId32"/>
    <p:sldId id="291" r:id="rId33"/>
    <p:sldId id="301" r:id="rId34"/>
    <p:sldId id="293" r:id="rId35"/>
    <p:sldId id="294" r:id="rId36"/>
    <p:sldId id="295" r:id="rId37"/>
    <p:sldId id="296" r:id="rId38"/>
    <p:sldId id="297" r:id="rId39"/>
    <p:sldId id="298" r:id="rId40"/>
    <p:sldId id="299" r:id="rId41"/>
    <p:sldId id="300" r:id="rId42"/>
  </p:sldIdLst>
  <p:sldSz cx="12192000" cy="6858000"/>
  <p:notesSz cx="9601200" cy="7315200"/>
  <p:embeddedFontLst>
    <p:embeddedFont>
      <p:font typeface="Calibri" panose="020F0502020204030204" pitchFamily="34" charset="0"/>
      <p:regular r:id="rId45"/>
      <p:bold r:id="rId46"/>
      <p:italic r:id="rId47"/>
      <p:boldItalic r:id="rId48"/>
    </p:embeddedFont>
    <p:embeddedFont>
      <p:font typeface="Fira Sans" panose="020B0503050000020004" pitchFamily="34" charset="0"/>
      <p:regular r:id="rId49"/>
      <p:bold r:id="rId50"/>
      <p:italic r:id="rId51"/>
      <p:boldItalic r:id="rId52"/>
    </p:embeddedFont>
    <p:embeddedFont>
      <p:font typeface="Calibri Light" panose="020F0302020204030204" pitchFamily="34"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9CD99A0-0287-45D5-BD62-6AD572B685F1}">
          <p14:sldIdLst>
            <p14:sldId id="257"/>
            <p14:sldId id="263"/>
          </p14:sldIdLst>
        </p14:section>
        <p14:section name="Me" id="{C2F20016-F134-4EF4-96EF-1FAED15B0E84}">
          <p14:sldIdLst>
            <p14:sldId id="260"/>
          </p14:sldIdLst>
        </p14:section>
        <p14:section name="What does TG mean to me?" id="{9E251628-9026-425A-B1CC-633C51D71AF5}">
          <p14:sldIdLst>
            <p14:sldId id="262"/>
            <p14:sldId id="265"/>
          </p14:sldIdLst>
        </p14:section>
        <p14:section name="Being stealth &amp; effects" id="{D8E9C91E-9B6B-4354-9A9B-B04B57683B33}">
          <p14:sldIdLst>
            <p14:sldId id="266"/>
            <p14:sldId id="267"/>
          </p14:sldIdLst>
        </p14:section>
        <p14:section name="The blog post" id="{FB41FBED-0650-47AD-A793-32847EA3354A}">
          <p14:sldIdLst>
            <p14:sldId id="268"/>
            <p14:sldId id="264"/>
            <p14:sldId id="269"/>
            <p14:sldId id="270"/>
            <p14:sldId id="272"/>
          </p14:sldIdLst>
        </p14:section>
        <p14:section name="Being out &amp; effects" id="{CF9F056D-AFB9-4F83-91EE-D09DA1B3A08D}">
          <p14:sldIdLst>
            <p14:sldId id="273"/>
            <p14:sldId id="275"/>
            <p14:sldId id="304"/>
            <p14:sldId id="277"/>
            <p14:sldId id="278"/>
            <p14:sldId id="279"/>
            <p14:sldId id="280"/>
            <p14:sldId id="281"/>
            <p14:sldId id="282"/>
            <p14:sldId id="283"/>
          </p14:sldIdLst>
        </p14:section>
        <p14:section name="On being vulnerable" id="{65CB4D11-F128-4AE2-9F27-77C7EDB114CC}">
          <p14:sldIdLst>
            <p14:sldId id="284"/>
            <p14:sldId id="285"/>
            <p14:sldId id="286"/>
            <p14:sldId id="287"/>
            <p14:sldId id="302"/>
            <p14:sldId id="288"/>
            <p14:sldId id="303"/>
            <p14:sldId id="289"/>
            <p14:sldId id="292"/>
            <p14:sldId id="291"/>
            <p14:sldId id="301"/>
          </p14:sldIdLst>
        </p14:section>
        <p14:section name="Embracing vulnerability" id="{0641CD15-2E92-4FC6-A53E-FDB2C61E21EB}">
          <p14:sldIdLst>
            <p14:sldId id="293"/>
            <p14:sldId id="294"/>
            <p14:sldId id="295"/>
            <p14:sldId id="296"/>
            <p14:sldId id="297"/>
          </p14:sldIdLst>
        </p14:section>
        <p14:section name="Conclusion" id="{A31EAC7B-E4A4-42A8-92DE-996E83E706B7}">
          <p14:sldIdLst>
            <p14:sldId id="298"/>
            <p14:sldId id="299"/>
            <p14:sldId id="300"/>
          </p14:sldIdLst>
        </p14:section>
      </p14:sectionLst>
    </p:ext>
    <p:ext uri="{EFAFB233-063F-42B5-8137-9DF3F51BA10A}">
      <p15:sldGuideLst xmlns:p15="http://schemas.microsoft.com/office/powerpoint/2012/main">
        <p15:guide id="1" pos="3840" userDrawn="1">
          <p15:clr>
            <a:srgbClr val="A4A3A4"/>
          </p15:clr>
        </p15:guide>
        <p15:guide id="2" orient="horz" pos="20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144550"/>
    <a:srgbClr val="247D92"/>
    <a:srgbClr val="50B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682" autoAdjust="0"/>
  </p:normalViewPr>
  <p:slideViewPr>
    <p:cSldViewPr snapToGrid="0">
      <p:cViewPr>
        <p:scale>
          <a:sx n="50" d="100"/>
          <a:sy n="50" d="100"/>
        </p:scale>
        <p:origin x="1862" y="245"/>
      </p:cViewPr>
      <p:guideLst>
        <p:guide pos="3840"/>
        <p:guide orient="horz" pos="2088"/>
      </p:guideLst>
    </p:cSldViewPr>
  </p:slideViewPr>
  <p:notesTextViewPr>
    <p:cViewPr>
      <p:scale>
        <a:sx n="3" d="2"/>
        <a:sy n="3" d="2"/>
      </p:scale>
      <p:origin x="0" y="-859"/>
    </p:cViewPr>
  </p:notesTextViewPr>
  <p:sorterViewPr>
    <p:cViewPr>
      <p:scale>
        <a:sx n="100" d="100"/>
        <a:sy n="100" d="100"/>
      </p:scale>
      <p:origin x="0" y="-4830"/>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5438458" y="1"/>
            <a:ext cx="4160520" cy="367030"/>
          </a:xfrm>
          <a:prstGeom prst="rect">
            <a:avLst/>
          </a:prstGeom>
        </p:spPr>
        <p:txBody>
          <a:bodyPr vert="horz" lIns="96661" tIns="48331" rIns="96661" bIns="48331" rtlCol="0"/>
          <a:lstStyle>
            <a:lvl1pPr algn="r">
              <a:defRPr sz="1300"/>
            </a:lvl1pPr>
          </a:lstStyle>
          <a:p>
            <a:fld id="{480C794F-A920-4C5B-8271-520BB0AD5728}" type="datetimeFigureOut">
              <a:rPr lang="en-US" smtClean="0"/>
              <a:t>9/30/2016</a:t>
            </a:fld>
            <a:endParaRPr lang="en-US"/>
          </a:p>
        </p:txBody>
      </p:sp>
      <p:sp>
        <p:nvSpPr>
          <p:cNvPr id="4" name="Footer Placeholder 3"/>
          <p:cNvSpPr>
            <a:spLocks noGrp="1"/>
          </p:cNvSpPr>
          <p:nvPr>
            <p:ph type="ftr" sz="quarter" idx="2"/>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5438458" y="6948171"/>
            <a:ext cx="4160520" cy="367029"/>
          </a:xfrm>
          <a:prstGeom prst="rect">
            <a:avLst/>
          </a:prstGeom>
        </p:spPr>
        <p:txBody>
          <a:bodyPr vert="horz" lIns="96661" tIns="48331" rIns="96661" bIns="48331" rtlCol="0" anchor="b"/>
          <a:lstStyle>
            <a:lvl1pPr algn="r">
              <a:defRPr sz="1300"/>
            </a:lvl1pPr>
          </a:lstStyle>
          <a:p>
            <a:fld id="{F1491916-B9CD-4FCF-A728-50596C6D3728}" type="slidenum">
              <a:rPr lang="en-US" smtClean="0"/>
              <a:t>‹#›</a:t>
            </a:fld>
            <a:endParaRPr lang="en-US"/>
          </a:p>
        </p:txBody>
      </p:sp>
    </p:spTree>
    <p:extLst>
      <p:ext uri="{BB962C8B-B14F-4D97-AF65-F5344CB8AC3E}">
        <p14:creationId xmlns:p14="http://schemas.microsoft.com/office/powerpoint/2010/main" val="1219546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1"/>
            <a:ext cx="4160520" cy="367030"/>
          </a:xfrm>
          <a:prstGeom prst="rect">
            <a:avLst/>
          </a:prstGeom>
        </p:spPr>
        <p:txBody>
          <a:bodyPr vert="horz" lIns="96661" tIns="48331" rIns="96661" bIns="48331" rtlCol="0"/>
          <a:lstStyle>
            <a:lvl1pPr algn="r">
              <a:defRPr sz="1300"/>
            </a:lvl1pPr>
          </a:lstStyle>
          <a:p>
            <a:fld id="{DDEDCDDE-5EF3-40CE-B9E1-DA05741F62B1}" type="datetimeFigureOut">
              <a:rPr lang="en-US" smtClean="0"/>
              <a:t>9/30/2016</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520440"/>
            <a:ext cx="7680960" cy="2880361"/>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1BFB5085-31C8-415E-9F01-B0CD56F5E758}" type="slidenum">
              <a:rPr lang="en-US" smtClean="0"/>
              <a:t>‹#›</a:t>
            </a:fld>
            <a:endParaRPr lang="en-US"/>
          </a:p>
        </p:txBody>
      </p:sp>
    </p:spTree>
    <p:extLst>
      <p:ext uri="{BB962C8B-B14F-4D97-AF65-F5344CB8AC3E}">
        <p14:creationId xmlns:p14="http://schemas.microsoft.com/office/powerpoint/2010/main" val="3286228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sz="1200" baseline="0" dirty="0">
                <a:latin typeface="+mn-lt"/>
                <a:ea typeface="Helvetica Neue"/>
                <a:cs typeface="Helvetica Neue"/>
                <a:sym typeface="Helvetica Neue"/>
              </a:rPr>
              <a:t>Good afternoon everyone. </a:t>
            </a:r>
          </a:p>
          <a:p>
            <a:endParaRPr lang="en-US" sz="1200" baseline="0" dirty="0">
              <a:latin typeface="+mn-lt"/>
              <a:ea typeface="Helvetica Neue"/>
              <a:cs typeface="Helvetica Neue"/>
              <a:sym typeface="Helvetica Neue"/>
            </a:endParaRPr>
          </a:p>
          <a:p>
            <a:r>
              <a:rPr lang="en-US" sz="1200" baseline="0" dirty="0">
                <a:latin typeface="+mn-lt"/>
                <a:ea typeface="Helvetica Neue"/>
                <a:cs typeface="Helvetica Neue"/>
                <a:sym typeface="Helvetica Neue"/>
              </a:rPr>
              <a:t>Close your eyes for a moment.</a:t>
            </a:r>
          </a:p>
        </p:txBody>
      </p:sp>
    </p:spTree>
    <p:extLst>
      <p:ext uri="{BB962C8B-B14F-4D97-AF65-F5344CB8AC3E}">
        <p14:creationId xmlns:p14="http://schemas.microsoft.com/office/powerpoint/2010/main" val="3766812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copied and pasted my tweets from my text editor into Twitter.</a:t>
            </a:r>
          </a:p>
          <a:p>
            <a:r>
              <a:rPr lang="en-US" dirty="0" smtClean="0"/>
              <a:t>And</a:t>
            </a:r>
            <a:r>
              <a:rPr lang="en-US" baseline="0" dirty="0" smtClean="0"/>
              <a:t> in the few seconds it took to do this…  My heart sank into my stomach. I shouldn’t be doing this. I made a mistake. I shouldn’t come out. Oh </a:t>
            </a:r>
            <a:r>
              <a:rPr lang="en-US" baseline="0" dirty="0" err="1" smtClean="0"/>
              <a:t>gawd</a:t>
            </a:r>
            <a:r>
              <a:rPr lang="en-US" baseline="0" dirty="0" smtClean="0"/>
              <a:t>.</a:t>
            </a:r>
          </a:p>
          <a:p>
            <a:r>
              <a:rPr lang="en-US" baseline="0" dirty="0" smtClean="0"/>
              <a:t>I finished the tweets, then grabbed my phone and ran to the restroom at work. </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10</a:t>
            </a:fld>
            <a:endParaRPr lang="en-US"/>
          </a:p>
        </p:txBody>
      </p:sp>
    </p:spTree>
    <p:extLst>
      <p:ext uri="{BB962C8B-B14F-4D97-AF65-F5344CB8AC3E}">
        <p14:creationId xmlns:p14="http://schemas.microsoft.com/office/powerpoint/2010/main" val="268404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copied and pasted my tweets from my text editor into Twitter.</a:t>
            </a:r>
          </a:p>
          <a:p>
            <a:r>
              <a:rPr lang="en-US" dirty="0" smtClean="0"/>
              <a:t>And</a:t>
            </a:r>
            <a:r>
              <a:rPr lang="en-US" baseline="0" dirty="0" smtClean="0"/>
              <a:t> in the few seconds it took to do this…  My heart sank into my stomach. I shouldn’t be doing this. I made a mistake. I shouldn’t come out. Oh </a:t>
            </a:r>
            <a:r>
              <a:rPr lang="en-US" baseline="0" dirty="0" err="1" smtClean="0"/>
              <a:t>gawd</a:t>
            </a:r>
            <a:r>
              <a:rPr lang="en-US" baseline="0" dirty="0" smtClean="0"/>
              <a:t>.</a:t>
            </a:r>
          </a:p>
          <a:p>
            <a:r>
              <a:rPr lang="en-US" baseline="0" dirty="0" smtClean="0"/>
              <a:t>I finished the tweets, then grabbed my phone and ran to the restroom at work. </a:t>
            </a:r>
          </a:p>
          <a:p>
            <a:r>
              <a:rPr lang="en-US" baseline="0" dirty="0" smtClean="0"/>
              <a:t>I sat in a stall. I was shaking. I was sobbing. I opened the LGBTQ in Tech slack. And I went to the #</a:t>
            </a:r>
            <a:r>
              <a:rPr lang="en-US" baseline="0" dirty="0" err="1" smtClean="0"/>
              <a:t>mental_health</a:t>
            </a:r>
            <a:r>
              <a:rPr lang="en-US" baseline="0" dirty="0" smtClean="0"/>
              <a:t> channel. And just said “Someone please tell me I didn’t just ruin my life?”</a:t>
            </a:r>
          </a:p>
          <a:p>
            <a:r>
              <a:rPr lang="en-US" dirty="0" smtClean="0"/>
              <a:t>A coworker tracked</a:t>
            </a:r>
            <a:r>
              <a:rPr lang="en-US" baseline="0" dirty="0" smtClean="0"/>
              <a:t> me down, and after 45 minutes I calmed down. I wiped off my face, and went with her to a </a:t>
            </a:r>
            <a:r>
              <a:rPr lang="en-US" baseline="0" dirty="0" err="1" smtClean="0"/>
              <a:t>coffeeshop</a:t>
            </a:r>
            <a:r>
              <a:rPr lang="en-US" baseline="0" dirty="0" smtClean="0"/>
              <a:t>. She checked in on me. She calmed me down. And all the while, my phone was buzzing nonstop. Likes. Retweets. Recommendations. It was all happening so fast.</a:t>
            </a:r>
          </a:p>
          <a:p>
            <a:r>
              <a:rPr lang="en-US" baseline="0" dirty="0" smtClean="0"/>
              <a:t>It was hoping maybe to 50-100 would see this…</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11</a:t>
            </a:fld>
            <a:endParaRPr lang="en-US"/>
          </a:p>
        </p:txBody>
      </p:sp>
    </p:spTree>
    <p:extLst>
      <p:ext uri="{BB962C8B-B14F-4D97-AF65-F5344CB8AC3E}">
        <p14:creationId xmlns:p14="http://schemas.microsoft.com/office/powerpoint/2010/main" val="832434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the first day over a thousand people had seen this. Within the first 3 days, several thousand had seen this. I didn’t even know this was a real possibility. </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12</a:t>
            </a:fld>
            <a:endParaRPr lang="en-US"/>
          </a:p>
        </p:txBody>
      </p:sp>
    </p:spTree>
    <p:extLst>
      <p:ext uri="{BB962C8B-B14F-4D97-AF65-F5344CB8AC3E}">
        <p14:creationId xmlns:p14="http://schemas.microsoft.com/office/powerpoint/2010/main" val="3324117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 was out. For the first time in 8 years after transitioning…  I was publicly out of the closet. And I knew I couldn’t go back in.</a:t>
            </a:r>
          </a:p>
          <a:p>
            <a:r>
              <a:rPr lang="en-US" dirty="0" smtClean="0"/>
              <a:t>I had some fears about coming out publicly. I might lose friends. Maybe I might jeopardize</a:t>
            </a:r>
            <a:r>
              <a:rPr lang="en-US" baseline="0" dirty="0" smtClean="0"/>
              <a:t> current or future jobs. I might jeopardize the conference speaking I was doing. I mean… I knew trans people who came out and it was fine, but they were along the coasts. I live in the Midwest!</a:t>
            </a:r>
          </a:p>
          <a:p>
            <a:r>
              <a:rPr lang="en-US" baseline="0" dirty="0" smtClean="0"/>
              <a:t>Also what if my friends, who just thought of me as a woman, now thought of me like a fake woman, or somehow I just dramatically altered their appearance of me?</a:t>
            </a:r>
          </a:p>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13</a:t>
            </a:fld>
            <a:endParaRPr lang="en-US"/>
          </a:p>
        </p:txBody>
      </p:sp>
    </p:spTree>
    <p:extLst>
      <p:ext uri="{BB962C8B-B14F-4D97-AF65-F5344CB8AC3E}">
        <p14:creationId xmlns:p14="http://schemas.microsoft.com/office/powerpoint/2010/main" val="1818183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a:t>
            </a:r>
            <a:r>
              <a:rPr lang="en-US" baseline="0" dirty="0" smtClean="0"/>
              <a:t> this started an attack of internet trolls coming after me? What if hell froze over? What if pigs started flying!?!?</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14</a:t>
            </a:fld>
            <a:endParaRPr lang="en-US"/>
          </a:p>
        </p:txBody>
      </p:sp>
    </p:spTree>
    <p:extLst>
      <p:ext uri="{BB962C8B-B14F-4D97-AF65-F5344CB8AC3E}">
        <p14:creationId xmlns:p14="http://schemas.microsoft.com/office/powerpoint/2010/main" val="4150110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that didn’t happen. None of it. (Probably no surprise.)</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15</a:t>
            </a:fld>
            <a:endParaRPr lang="en-US"/>
          </a:p>
        </p:txBody>
      </p:sp>
    </p:spTree>
    <p:extLst>
      <p:ext uri="{BB962C8B-B14F-4D97-AF65-F5344CB8AC3E}">
        <p14:creationId xmlns:p14="http://schemas.microsoft.com/office/powerpoint/2010/main" val="233427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the first 3 days had thousands of views. Even as time went on, this got so many recommendations on Medium, as well as likes and retweets on Twitter. Every time I looked at how many emails I had or I looked at Medium’s stats, I was floored that this continued. People kept reading this. They kept sharing it. This slide shows 8 months of views. They decreased over time, but for the most part, some person read this post every day for a full year.. This became the most popular thing I had ever done.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16</a:t>
            </a:fld>
            <a:endParaRPr lang="en-US"/>
          </a:p>
        </p:txBody>
      </p:sp>
    </p:spTree>
    <p:extLst>
      <p:ext uri="{BB962C8B-B14F-4D97-AF65-F5344CB8AC3E}">
        <p14:creationId xmlns:p14="http://schemas.microsoft.com/office/powerpoint/2010/main" val="4083145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else happened? People started messaging me. All the time. They thanked me, told me this post was brave or courageous, what a great read it was, and so many more great things…</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17</a:t>
            </a:fld>
            <a:endParaRPr lang="en-US"/>
          </a:p>
        </p:txBody>
      </p:sp>
    </p:spTree>
    <p:extLst>
      <p:ext uri="{BB962C8B-B14F-4D97-AF65-F5344CB8AC3E}">
        <p14:creationId xmlns:p14="http://schemas.microsoft.com/office/powerpoint/2010/main" val="2276865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they came out to me (sometimes already out, sometimes not)…</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18</a:t>
            </a:fld>
            <a:endParaRPr lang="en-US"/>
          </a:p>
        </p:txBody>
      </p:sp>
    </p:spTree>
    <p:extLst>
      <p:ext uri="{BB962C8B-B14F-4D97-AF65-F5344CB8AC3E}">
        <p14:creationId xmlns:p14="http://schemas.microsoft.com/office/powerpoint/2010/main" val="2595308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they told me how they related to my depression struggles,</a:t>
            </a:r>
            <a:r>
              <a:rPr lang="en-US" baseline="0" dirty="0" smtClean="0"/>
              <a:t> or some giant hurdle to overcome in their life to be successful, or some other way they connected with this story…</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19</a:t>
            </a:fld>
            <a:endParaRPr lang="en-US"/>
          </a:p>
        </p:txBody>
      </p:sp>
    </p:spTree>
    <p:extLst>
      <p:ext uri="{BB962C8B-B14F-4D97-AF65-F5344CB8AC3E}">
        <p14:creationId xmlns:p14="http://schemas.microsoft.com/office/powerpoint/2010/main" val="62289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pPr defTabSz="483306">
              <a:lnSpc>
                <a:spcPct val="117999"/>
              </a:lnSpc>
              <a:defRPr/>
            </a:pPr>
            <a:r>
              <a:rPr lang="en-US" sz="1200" baseline="0" dirty="0">
                <a:latin typeface="+mn-lt"/>
                <a:ea typeface="Helvetica Neue"/>
                <a:cs typeface="Helvetica Neue"/>
                <a:sym typeface="Helvetica Neue"/>
              </a:rPr>
              <a:t>Imagine you're with the person who is your best or closest friend. Maybe it's in real life, maybe online. Whatever your situation typically is. Now imagine you told them one of your roughest secrets. Are they comfortable with it? Do you feel like they're judging you? Are YOU comfortable with it? Now imagine it's a coworker instead. What about a manager at work? Your barista at a </a:t>
            </a:r>
            <a:r>
              <a:rPr lang="en-US" sz="1200" baseline="0" dirty="0" err="1">
                <a:latin typeface="+mn-lt"/>
                <a:ea typeface="Helvetica Neue"/>
                <a:cs typeface="Helvetica Neue"/>
                <a:sym typeface="Helvetica Neue"/>
              </a:rPr>
              <a:t>coffeeshop</a:t>
            </a:r>
            <a:r>
              <a:rPr lang="en-US" sz="1200" baseline="0" dirty="0">
                <a:latin typeface="+mn-lt"/>
                <a:ea typeface="Helvetica Neue"/>
                <a:cs typeface="Helvetica Neue"/>
                <a:sym typeface="Helvetica Neue"/>
              </a:rPr>
              <a:t>? What about just a random person from the internet? Are you still comfortable in these situations? Do you feel you COULD share this secret with these people?  Alright, open your eyes. Look to your neighbor. If I asked you to share something with your neighbor, could you do it?</a:t>
            </a:r>
            <a:endParaRPr lang="en-US" sz="1200" baseline="0" dirty="0">
              <a:latin typeface="+mn-lt"/>
            </a:endParaRPr>
          </a:p>
          <a:p>
            <a:endParaRPr lang="en-US" sz="1200" baseline="0" dirty="0">
              <a:latin typeface="+mn-lt"/>
            </a:endParaRPr>
          </a:p>
        </p:txBody>
      </p:sp>
    </p:spTree>
    <p:extLst>
      <p:ext uri="{BB962C8B-B14F-4D97-AF65-F5344CB8AC3E}">
        <p14:creationId xmlns:p14="http://schemas.microsoft.com/office/powerpoint/2010/main" val="3749305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people</a:t>
            </a:r>
            <a:r>
              <a:rPr lang="en-US" baseline="0" dirty="0" smtClean="0"/>
              <a:t> even went out of their way to anonymously send me messages to not out themselves, but still tell me how they loved my post.</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20</a:t>
            </a:fld>
            <a:endParaRPr lang="en-US"/>
          </a:p>
        </p:txBody>
      </p:sp>
    </p:spTree>
    <p:extLst>
      <p:ext uri="{BB962C8B-B14F-4D97-AF65-F5344CB8AC3E}">
        <p14:creationId xmlns:p14="http://schemas.microsoft.com/office/powerpoint/2010/main" val="2008913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a:t>
            </a:r>
            <a:r>
              <a:rPr lang="en-US" baseline="0" dirty="0" smtClean="0"/>
              <a:t> were doing the exact opposite thing of what I feared. I had 100% positive things happen from this. I made more friends. Current friends told me they read it and it was great. Other speakers told me this. At least a dozen people told me they cried reading it. </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21</a:t>
            </a:fld>
            <a:endParaRPr lang="en-US"/>
          </a:p>
        </p:txBody>
      </p:sp>
    </p:spTree>
    <p:extLst>
      <p:ext uri="{BB962C8B-B14F-4D97-AF65-F5344CB8AC3E}">
        <p14:creationId xmlns:p14="http://schemas.microsoft.com/office/powerpoint/2010/main" val="1530044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one year later I still hear from others about my post. The stats above I took at the airport yesterday. The spoke at the end was me tweeting about the 1 year anniversary but… it’s still got reads nearly every day this month. I still am surprised when I get another message from it. How did this story ever come to affect SO many people?</a:t>
            </a:r>
          </a:p>
          <a:p>
            <a:endParaRPr lang="en-US" baseline="0" dirty="0" smtClean="0"/>
          </a:p>
          <a:p>
            <a:r>
              <a:rPr lang="en-US" baseline="0" dirty="0" smtClean="0"/>
              <a:t>And as they shared more stories with me, I slowly felt this weight come off my shoulders. I still have my scary feelings, but it was way more amazing than I ever dreamed during the months I was dreaming this post up.</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22</a:t>
            </a:fld>
            <a:endParaRPr lang="en-US"/>
          </a:p>
        </p:txBody>
      </p:sp>
    </p:spTree>
    <p:extLst>
      <p:ext uri="{BB962C8B-B14F-4D97-AF65-F5344CB8AC3E}">
        <p14:creationId xmlns:p14="http://schemas.microsoft.com/office/powerpoint/2010/main" val="2597866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why did I just tell that really long story about a blog post? It’s because I’ve spent the past year reflecting on vulnerability.</a:t>
            </a:r>
          </a:p>
          <a:p>
            <a:endParaRPr lang="en-US" baseline="0" dirty="0" smtClean="0"/>
          </a:p>
          <a:p>
            <a:r>
              <a:rPr lang="en-US" baseline="0" dirty="0" smtClean="0"/>
              <a:t>How many of you think of vulnerability as a bad thing?</a:t>
            </a:r>
          </a:p>
          <a:p>
            <a:endParaRPr lang="en-US" baseline="0" dirty="0" smtClean="0"/>
          </a:p>
          <a:p>
            <a:r>
              <a:rPr lang="en-US" baseline="0" dirty="0" smtClean="0"/>
              <a:t>When we think about vulnerability, we tend to think bad things. We tend to think about a person in a dark alley and what bad might happen to them.</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23</a:t>
            </a:fld>
            <a:endParaRPr lang="en-US"/>
          </a:p>
        </p:txBody>
      </p:sp>
    </p:spTree>
    <p:extLst>
      <p:ext uri="{BB962C8B-B14F-4D97-AF65-F5344CB8AC3E}">
        <p14:creationId xmlns:p14="http://schemas.microsoft.com/office/powerpoint/2010/main" val="1929401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think about that woman from that horror film who is in the woods alone and you know something’s going to attack her.</a:t>
            </a:r>
          </a:p>
        </p:txBody>
      </p:sp>
      <p:sp>
        <p:nvSpPr>
          <p:cNvPr id="4" name="Slide Number Placeholder 3"/>
          <p:cNvSpPr>
            <a:spLocks noGrp="1"/>
          </p:cNvSpPr>
          <p:nvPr>
            <p:ph type="sldNum" sz="quarter" idx="10"/>
          </p:nvPr>
        </p:nvSpPr>
        <p:spPr/>
        <p:txBody>
          <a:bodyPr/>
          <a:lstStyle/>
          <a:p>
            <a:fld id="{1BFB5085-31C8-415E-9F01-B0CD56F5E758}" type="slidenum">
              <a:rPr lang="en-US" smtClean="0"/>
              <a:t>24</a:t>
            </a:fld>
            <a:endParaRPr lang="en-US"/>
          </a:p>
        </p:txBody>
      </p:sp>
    </p:spTree>
    <p:extLst>
      <p:ext uri="{BB962C8B-B14F-4D97-AF65-F5344CB8AC3E}">
        <p14:creationId xmlns:p14="http://schemas.microsoft.com/office/powerpoint/2010/main" val="2095005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if I told you that vulnerability is a good thing?</a:t>
            </a:r>
          </a:p>
          <a:p>
            <a:endParaRPr lang="en-US" baseline="0" dirty="0" smtClean="0"/>
          </a:p>
          <a:p>
            <a:r>
              <a:rPr lang="en-US" baseline="0" dirty="0" smtClean="0"/>
              <a:t>I think it’s the basis of a great friendship. Are you best friends with someone because of the weather, or because they have a cute pet, or they read the same book you do? Probably not. You’re likely best friends because you bonded over something vulnerable. Some shared experience. Or just sharing important, deep experiences.</a:t>
            </a:r>
          </a:p>
        </p:txBody>
      </p:sp>
      <p:sp>
        <p:nvSpPr>
          <p:cNvPr id="4" name="Slide Number Placeholder 3"/>
          <p:cNvSpPr>
            <a:spLocks noGrp="1"/>
          </p:cNvSpPr>
          <p:nvPr>
            <p:ph type="sldNum" sz="quarter" idx="10"/>
          </p:nvPr>
        </p:nvSpPr>
        <p:spPr/>
        <p:txBody>
          <a:bodyPr/>
          <a:lstStyle/>
          <a:p>
            <a:fld id="{1BFB5085-31C8-415E-9F01-B0CD56F5E758}" type="slidenum">
              <a:rPr lang="en-US" smtClean="0"/>
              <a:t>25</a:t>
            </a:fld>
            <a:endParaRPr lang="en-US"/>
          </a:p>
        </p:txBody>
      </p:sp>
    </p:spTree>
    <p:extLst>
      <p:ext uri="{BB962C8B-B14F-4D97-AF65-F5344CB8AC3E}">
        <p14:creationId xmlns:p14="http://schemas.microsoft.com/office/powerpoint/2010/main" val="3971059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Brené</a:t>
            </a:r>
            <a:r>
              <a:rPr lang="en-US" baseline="0" dirty="0" smtClean="0"/>
              <a:t> Brown studies human connections. She set out to study some of them. In her </a:t>
            </a:r>
            <a:r>
              <a:rPr lang="en-US" baseline="0" dirty="0" err="1" smtClean="0"/>
              <a:t>TEDx</a:t>
            </a:r>
            <a:r>
              <a:rPr lang="en-US" baseline="0" dirty="0" smtClean="0"/>
              <a:t> talk, she said “</a:t>
            </a:r>
            <a:r>
              <a:rPr lang="en-US" sz="1300" dirty="0"/>
              <a:t>I know vulnerability is kind of the core of shame and fear and our struggle for worthiness, but it appears that it’s also the birthplace of joy, of creativity, of belonging, of love.” I love this quote.</a:t>
            </a:r>
          </a:p>
          <a:p>
            <a:endParaRPr lang="en-US" sz="1300" dirty="0"/>
          </a:p>
          <a:p>
            <a:r>
              <a:rPr lang="en-US" sz="1300" dirty="0"/>
              <a:t>Think about it:  don’t you fear the unknown more than the known?</a:t>
            </a:r>
          </a:p>
          <a:p>
            <a:endParaRPr lang="en-US" sz="1300" dirty="0"/>
          </a:p>
          <a:p>
            <a:r>
              <a:rPr lang="en-US" sz="1300" dirty="0"/>
              <a:t>Can you be creative if you know the exact outcome?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26</a:t>
            </a:fld>
            <a:endParaRPr lang="en-US"/>
          </a:p>
        </p:txBody>
      </p:sp>
    </p:spTree>
    <p:extLst>
      <p:ext uri="{BB962C8B-B14F-4D97-AF65-F5344CB8AC3E}">
        <p14:creationId xmlns:p14="http://schemas.microsoft.com/office/powerpoint/2010/main" val="3416115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Brené</a:t>
            </a:r>
            <a:r>
              <a:rPr lang="en-US" baseline="0" dirty="0" smtClean="0"/>
              <a:t> Brown studies human connections. She set out to study some of them. In her </a:t>
            </a:r>
            <a:r>
              <a:rPr lang="en-US" baseline="0" dirty="0" err="1" smtClean="0"/>
              <a:t>TEDx</a:t>
            </a:r>
            <a:r>
              <a:rPr lang="en-US" baseline="0" dirty="0" smtClean="0"/>
              <a:t> talk, she said </a:t>
            </a:r>
            <a:r>
              <a:rPr lang="en-US" sz="1300" dirty="0" smtClean="0"/>
              <a:t>I </a:t>
            </a:r>
            <a:r>
              <a:rPr lang="en-US" sz="1300" dirty="0"/>
              <a:t>love this quote.</a:t>
            </a:r>
          </a:p>
          <a:p>
            <a:endParaRPr lang="en-US" sz="1300" dirty="0"/>
          </a:p>
          <a:p>
            <a:r>
              <a:rPr lang="en-US" sz="1300" dirty="0"/>
              <a:t>Think about it:  don’t you fear the unknown more than the known?</a:t>
            </a:r>
          </a:p>
          <a:p>
            <a:endParaRPr lang="en-US" sz="1300" dirty="0"/>
          </a:p>
          <a:p>
            <a:r>
              <a:rPr lang="en-US" sz="1300" dirty="0"/>
              <a:t>Can you be creative if you know the exact outcome?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27</a:t>
            </a:fld>
            <a:endParaRPr lang="en-US"/>
          </a:p>
        </p:txBody>
      </p:sp>
    </p:spTree>
    <p:extLst>
      <p:ext uri="{BB962C8B-B14F-4D97-AF65-F5344CB8AC3E}">
        <p14:creationId xmlns:p14="http://schemas.microsoft.com/office/powerpoint/2010/main" val="2030054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a:t>
            </a:r>
            <a:r>
              <a:rPr lang="en-US" baseline="0" dirty="0" smtClean="0"/>
              <a:t> Ross, everyone’s favorite painter, likes to say “there are no mistakes, just happy accidents.” He encourages you to try something new, even when you don’t know the result. But, even those mess-ups are still great. Actually watch his videos and listen… he’s always encouraging the viewer to do something new and different, and never tells you how to “correct” it because how it turns out is right as it is.</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28</a:t>
            </a:fld>
            <a:endParaRPr lang="en-US"/>
          </a:p>
        </p:txBody>
      </p:sp>
    </p:spTree>
    <p:extLst>
      <p:ext uri="{BB962C8B-B14F-4D97-AF65-F5344CB8AC3E}">
        <p14:creationId xmlns:p14="http://schemas.microsoft.com/office/powerpoint/2010/main" val="2570628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a:t>
            </a:r>
            <a:r>
              <a:rPr lang="en-US" baseline="0" dirty="0" smtClean="0"/>
              <a:t> Ross, everyone’s favorite painter, likes to say “there are no mistakes, just happy accidents.” He encourages you to try something new, even when you don’t know the result. But, even those mess-ups are still great. Actually watch his videos and listen… he’s always encouraging the viewer to do something new and different, and never tells you how to “correct” it because how it turns out is right as it is.</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29</a:t>
            </a:fld>
            <a:endParaRPr lang="en-US"/>
          </a:p>
        </p:txBody>
      </p:sp>
    </p:spTree>
    <p:extLst>
      <p:ext uri="{BB962C8B-B14F-4D97-AF65-F5344CB8AC3E}">
        <p14:creationId xmlns:p14="http://schemas.microsoft.com/office/powerpoint/2010/main" val="3650391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baseline="0" dirty="0"/>
              <a:t>Hi. I'm Sarah Withee, I'm a software engineer, speaker, teacher, and robot and hardware tinkerer.  (Yes, that IS Simone </a:t>
            </a:r>
            <a:r>
              <a:rPr lang="en-US" sz="1200" baseline="0" dirty="0" err="1"/>
              <a:t>Giertz</a:t>
            </a:r>
            <a:r>
              <a:rPr lang="en-US" sz="1200" baseline="0" dirty="0"/>
              <a:t> holding a shitty robot I built.)</a:t>
            </a:r>
          </a:p>
        </p:txBody>
      </p:sp>
      <p:sp>
        <p:nvSpPr>
          <p:cNvPr id="4" name="Slide Number Placeholder 3"/>
          <p:cNvSpPr>
            <a:spLocks noGrp="1"/>
          </p:cNvSpPr>
          <p:nvPr>
            <p:ph type="sldNum" sz="quarter" idx="10"/>
          </p:nvPr>
        </p:nvSpPr>
        <p:spPr/>
        <p:txBody>
          <a:bodyPr/>
          <a:lstStyle/>
          <a:p>
            <a:fld id="{1BFB5085-31C8-415E-9F01-B0CD56F5E758}" type="slidenum">
              <a:rPr lang="en-US" smtClean="0"/>
              <a:t>3</a:t>
            </a:fld>
            <a:endParaRPr lang="en-US"/>
          </a:p>
        </p:txBody>
      </p:sp>
    </p:spTree>
    <p:extLst>
      <p:ext uri="{BB962C8B-B14F-4D97-AF65-F5344CB8AC3E}">
        <p14:creationId xmlns:p14="http://schemas.microsoft.com/office/powerpoint/2010/main" val="960483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Vulnerability is what makes humanity </a:t>
            </a:r>
            <a:r>
              <a:rPr lang="en-US" i="1" baseline="0" dirty="0" smtClean="0"/>
              <a:t>real</a:t>
            </a:r>
            <a:r>
              <a:rPr lang="en-US" i="0" baseline="0" dirty="0" smtClean="0"/>
              <a:t>.</a:t>
            </a:r>
          </a:p>
          <a:p>
            <a:endParaRPr lang="en-US" i="0" baseline="0" dirty="0" smtClean="0"/>
          </a:p>
          <a:p>
            <a:r>
              <a:rPr lang="en-US" i="0" baseline="0" dirty="0" smtClean="0"/>
              <a:t>When was the last time you thought someone was so perfect, and you didn’t like them because yours was imperfect? If they told you all of the things going wrong in their life that you didn’t see, would you change your views of them? </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30</a:t>
            </a:fld>
            <a:endParaRPr lang="en-US"/>
          </a:p>
        </p:txBody>
      </p:sp>
    </p:spTree>
    <p:extLst>
      <p:ext uri="{BB962C8B-B14F-4D97-AF65-F5344CB8AC3E}">
        <p14:creationId xmlns:p14="http://schemas.microsoft.com/office/powerpoint/2010/main" val="295470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Remember Post Secret? The site where you mailed in postcards with deep secrets and they were posted on the website anonymously? On the left is a screenshot of a few postcards from this week.  On the right is a screenshot of the whole site from this week. There are 45 postcards. That’s just what he received last week and posted. And if you’ve read the site, how many of these have you felt sympathy for? How many of them have reminded you of your own stories?</a:t>
            </a:r>
          </a:p>
          <a:p>
            <a:endParaRPr lang="en-US" baseline="0" dirty="0" smtClean="0"/>
          </a:p>
          <a:p>
            <a:r>
              <a:rPr lang="en-US" baseline="0" dirty="0" smtClean="0"/>
              <a:t>When you learn people have flaws and faults, they become more real. More human. More capable of mistakes and hurt and everything you face too. And generally, the more you trust them. The better your friendships become.</a:t>
            </a:r>
          </a:p>
        </p:txBody>
      </p:sp>
      <p:sp>
        <p:nvSpPr>
          <p:cNvPr id="4" name="Slide Number Placeholder 3"/>
          <p:cNvSpPr>
            <a:spLocks noGrp="1"/>
          </p:cNvSpPr>
          <p:nvPr>
            <p:ph type="sldNum" sz="quarter" idx="10"/>
          </p:nvPr>
        </p:nvSpPr>
        <p:spPr/>
        <p:txBody>
          <a:bodyPr/>
          <a:lstStyle/>
          <a:p>
            <a:fld id="{1BFB5085-31C8-415E-9F01-B0CD56F5E758}" type="slidenum">
              <a:rPr lang="en-US" smtClean="0"/>
              <a:t>31</a:t>
            </a:fld>
            <a:endParaRPr lang="en-US"/>
          </a:p>
        </p:txBody>
      </p:sp>
    </p:spTree>
    <p:extLst>
      <p:ext uri="{BB962C8B-B14F-4D97-AF65-F5344CB8AC3E}">
        <p14:creationId xmlns:p14="http://schemas.microsoft.com/office/powerpoint/2010/main" val="2200663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Vulnerability</a:t>
            </a:r>
            <a:r>
              <a:rPr lang="en-US" baseline="0" dirty="0" smtClean="0"/>
              <a:t> is also what makes teams more productive. </a:t>
            </a:r>
          </a:p>
          <a:p>
            <a:r>
              <a:rPr lang="en-US" baseline="0" dirty="0" smtClean="0"/>
              <a:t>Google did a study trying to find what composed a “perfect” team. They spent years trying to figure it out. Were teams the most productive with certain ages? Genders? Experience levels? Locations they were from? No combination of variables really seemed to result in anything. Except when they finally looked at how close teams were. Empathy levels. The teams that were more connected on personal levels worked better. Made better products. </a:t>
            </a:r>
          </a:p>
          <a:p>
            <a:endParaRPr lang="en-US" baseline="0" dirty="0" smtClean="0"/>
          </a:p>
          <a:p>
            <a:r>
              <a:rPr lang="en-US" baseline="0" dirty="0" smtClean="0"/>
              <a:t>Think about it: If you’re scared to ask questions of your team, or scared to tell them if you’re stuck, it affects the whole team. You’re less productive. If you’re afraid of what they think, then you’ll be more self-conscious of your work. More relaxed teams that are comfortable with each other won’t judge each other (or worry about being judged). Everyone benefits from this. After all, if you’re stuck, don’t you feel a bit vulnerable asking for help?</a:t>
            </a:r>
          </a:p>
          <a:p>
            <a:endParaRPr lang="en-US" baseline="0" dirty="0" smtClean="0"/>
          </a:p>
          <a:p>
            <a:r>
              <a:rPr lang="en-US" baseline="0" dirty="0" smtClean="0"/>
              <a:t>Don’t get me wrong. Being vulnerable </a:t>
            </a:r>
            <a:r>
              <a:rPr lang="en-US" i="1" baseline="0" dirty="0" smtClean="0"/>
              <a:t>IS</a:t>
            </a:r>
            <a:r>
              <a:rPr lang="en-US" i="0" baseline="0" dirty="0" smtClean="0"/>
              <a:t> scary. Anytime a friend rejects us for something we said or did, anytime someone laughs at an idea of ours, anytime we try something new and it fails… these are all legitimately scary things. But without these, we don’t grow as people. We don’t become stronger. We don’t become smarter. We just remain fairly stuck where we are.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32</a:t>
            </a:fld>
            <a:endParaRPr lang="en-US"/>
          </a:p>
        </p:txBody>
      </p:sp>
    </p:spTree>
    <p:extLst>
      <p:ext uri="{BB962C8B-B14F-4D97-AF65-F5344CB8AC3E}">
        <p14:creationId xmlns:p14="http://schemas.microsoft.com/office/powerpoint/2010/main" val="3823797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Vulnerability</a:t>
            </a:r>
            <a:r>
              <a:rPr lang="en-US" baseline="0" dirty="0" smtClean="0"/>
              <a:t> can also make teams more productive. </a:t>
            </a:r>
          </a:p>
          <a:p>
            <a:r>
              <a:rPr lang="en-US" baseline="0" dirty="0" smtClean="0"/>
              <a:t>Google did a study trying to find the most productive team and what it looked like. The Wall Street Journal has an article on it. Long story short, After years of research, they learned it wasn’t age groups, genders, experience levels, or anything else. Empathetic teams were the most connected, and because of that, were the most productive.</a:t>
            </a:r>
          </a:p>
          <a:p>
            <a:r>
              <a:rPr lang="en-US" baseline="0" dirty="0" smtClean="0"/>
              <a:t>Think about it: If you’re scared to ask questions of your team, or scared to tell them if you’re stuck, it affects your productivity. If you’re afraid of what they think, then you’ll be more self-conscious of your work. But it also affects the whole team too. More relaxed teams that are comfortable with each other won’t judge each other (or worry about being judged). Everyone benefits from this. After all, if you’re stuck, don’t you feel a bit vulnerable asking for help?</a:t>
            </a:r>
          </a:p>
          <a:p>
            <a:endParaRPr lang="en-US" baseline="0" dirty="0" smtClean="0"/>
          </a:p>
          <a:p>
            <a:r>
              <a:rPr lang="en-US" baseline="0" dirty="0" smtClean="0"/>
              <a:t>Don’t get me wrong. Being vulnerable </a:t>
            </a:r>
            <a:r>
              <a:rPr lang="en-US" i="1" baseline="0" dirty="0" smtClean="0"/>
              <a:t>IS</a:t>
            </a:r>
            <a:r>
              <a:rPr lang="en-US" i="0" baseline="0" dirty="0" smtClean="0"/>
              <a:t> scary. Anytime a friend rejects us for something we said or did, anytime someone laughs at an idea of ours, anytime we try something new and it fails… these are all legitimately scary things. But without these, we don’t grow as people. We don’t become stronger. We don’t become smarter. We just remain fairly stuck where we are.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33</a:t>
            </a:fld>
            <a:endParaRPr lang="en-US"/>
          </a:p>
        </p:txBody>
      </p:sp>
    </p:spTree>
    <p:extLst>
      <p:ext uri="{BB962C8B-B14F-4D97-AF65-F5344CB8AC3E}">
        <p14:creationId xmlns:p14="http://schemas.microsoft.com/office/powerpoint/2010/main" val="2828374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happens when I started embracing vulnerability?</a:t>
            </a:r>
          </a:p>
          <a:p>
            <a:r>
              <a:rPr lang="en-US" baseline="0" dirty="0" smtClean="0"/>
              <a:t>I connect with more people. There’s networking where you just briefly meet someone (and this isn’t bad, I want to network with all of you), but after I published that post, I </a:t>
            </a:r>
            <a:r>
              <a:rPr lang="en-US" i="1" baseline="0" dirty="0" smtClean="0"/>
              <a:t>connected </a:t>
            </a:r>
            <a:r>
              <a:rPr lang="en-US" baseline="0" dirty="0" smtClean="0"/>
              <a:t>with people. We had something we already bonded about. I was telling someone I know about a bankruptcy I filed in 2009. Turns out she was thinking about doing it, and had a lot of questions I could help answer. We connected over that.</a:t>
            </a:r>
          </a:p>
          <a:p>
            <a:r>
              <a:rPr lang="en-US" baseline="0" dirty="0" smtClean="0"/>
              <a:t>I also discovered I’m </a:t>
            </a:r>
            <a:r>
              <a:rPr lang="en-US" i="1" baseline="0" dirty="0" smtClean="0"/>
              <a:t>thankful</a:t>
            </a:r>
            <a:r>
              <a:rPr lang="en-US" i="0" baseline="0" dirty="0" smtClean="0"/>
              <a:t> when my friends share </a:t>
            </a:r>
            <a:r>
              <a:rPr lang="en-US" i="1" baseline="0" dirty="0" smtClean="0"/>
              <a:t>their</a:t>
            </a:r>
            <a:r>
              <a:rPr lang="en-US" i="0" baseline="0" dirty="0" smtClean="0"/>
              <a:t> stories. I find these people more real. Their imperfections help me accept mine better. And I always make sure to tell them thank you. If they feel comfortable sharing, then that’s a good thing! [you can be that friend and offer that gift.]</a:t>
            </a:r>
          </a:p>
        </p:txBody>
      </p:sp>
      <p:sp>
        <p:nvSpPr>
          <p:cNvPr id="4" name="Slide Number Placeholder 3"/>
          <p:cNvSpPr>
            <a:spLocks noGrp="1"/>
          </p:cNvSpPr>
          <p:nvPr>
            <p:ph type="sldNum" sz="quarter" idx="10"/>
          </p:nvPr>
        </p:nvSpPr>
        <p:spPr/>
        <p:txBody>
          <a:bodyPr/>
          <a:lstStyle/>
          <a:p>
            <a:fld id="{1BFB5085-31C8-415E-9F01-B0CD56F5E758}" type="slidenum">
              <a:rPr lang="en-US" smtClean="0"/>
              <a:t>34</a:t>
            </a:fld>
            <a:endParaRPr lang="en-US"/>
          </a:p>
        </p:txBody>
      </p:sp>
    </p:spTree>
    <p:extLst>
      <p:ext uri="{BB962C8B-B14F-4D97-AF65-F5344CB8AC3E}">
        <p14:creationId xmlns:p14="http://schemas.microsoft.com/office/powerpoint/2010/main" val="614980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slowly</a:t>
            </a:r>
            <a:r>
              <a:rPr lang="en-US" baseline="0" dirty="0" smtClean="0"/>
              <a:t> start to try new things. Sometimes scary things.</a:t>
            </a:r>
          </a:p>
          <a:p>
            <a:r>
              <a:rPr lang="en-US" baseline="0" dirty="0" smtClean="0"/>
              <a:t>I’m trans, and all my life have been </a:t>
            </a:r>
            <a:r>
              <a:rPr lang="en-US" i="1" baseline="0" dirty="0" smtClean="0"/>
              <a:t>very</a:t>
            </a:r>
            <a:r>
              <a:rPr lang="en-US" i="0" baseline="0" dirty="0" smtClean="0"/>
              <a:t> self-conscious about my voice. But when I realized earlier this year that not only was I singing, and I loved it, I got curious. I recorded me singing (very nervously) and sent it to some friends. “How much do I suck,” I asked. Unanimously they said I didn’t. I was good. I was on-key. This isn’t something I thought about.</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35</a:t>
            </a:fld>
            <a:endParaRPr lang="en-US"/>
          </a:p>
        </p:txBody>
      </p:sp>
    </p:spTree>
    <p:extLst>
      <p:ext uri="{BB962C8B-B14F-4D97-AF65-F5344CB8AC3E}">
        <p14:creationId xmlns:p14="http://schemas.microsoft.com/office/powerpoint/2010/main" val="4103276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And when Kansas City started the Heartland Trans Chorus, I joined. And I sung at Pride this year. In front of people! And then I tried out for the Kansas City Women’s Chorus two weeks ago…</a:t>
            </a:r>
          </a:p>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36</a:t>
            </a:fld>
            <a:endParaRPr lang="en-US"/>
          </a:p>
        </p:txBody>
      </p:sp>
    </p:spTree>
    <p:extLst>
      <p:ext uri="{BB962C8B-B14F-4D97-AF65-F5344CB8AC3E}">
        <p14:creationId xmlns:p14="http://schemas.microsoft.com/office/powerpoint/2010/main" val="4218003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I didn’t make it. I was disappointed. I felt like a failure kind of. But the director wants to personally work with me. She sees my potential. So we scheduled this and will start soon</a:t>
            </a:r>
            <a:r>
              <a:rPr lang="en-US" i="0" baseline="0" dirty="0" smtClean="0"/>
              <a:t>.</a:t>
            </a:r>
          </a:p>
          <a:p>
            <a:endParaRPr lang="en-US"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smtClean="0"/>
              <a:t>I believe embracing vulnerability helps our teams too.</a:t>
            </a:r>
          </a:p>
          <a:p>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37</a:t>
            </a:fld>
            <a:endParaRPr lang="en-US"/>
          </a:p>
        </p:txBody>
      </p:sp>
    </p:spTree>
    <p:extLst>
      <p:ext uri="{BB962C8B-B14F-4D97-AF65-F5344CB8AC3E}">
        <p14:creationId xmlns:p14="http://schemas.microsoft.com/office/powerpoint/2010/main" val="4090249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As </a:t>
            </a:r>
            <a:r>
              <a:rPr lang="en-US" i="0" baseline="0" dirty="0" smtClean="0"/>
              <a:t>I mentioned before, not </a:t>
            </a:r>
            <a:r>
              <a:rPr lang="en-US" i="0" baseline="0" dirty="0" smtClean="0"/>
              <a:t>having to fear about how we </a:t>
            </a:r>
            <a:r>
              <a:rPr lang="en-US" i="0" baseline="0" dirty="0" smtClean="0"/>
              <a:t>look to our teammates is </a:t>
            </a:r>
            <a:r>
              <a:rPr lang="en-US" i="0" baseline="0" dirty="0" smtClean="0"/>
              <a:t>amazing. </a:t>
            </a:r>
            <a:r>
              <a:rPr lang="en-US" i="0" baseline="0" dirty="0" smtClean="0"/>
              <a:t>I started a new job </a:t>
            </a:r>
            <a:r>
              <a:rPr lang="en-US" i="0" baseline="0" dirty="0" smtClean="0"/>
              <a:t>a little 2 </a:t>
            </a:r>
            <a:r>
              <a:rPr lang="en-US" i="0" baseline="0" dirty="0" smtClean="0"/>
              <a:t>months ago. I started </a:t>
            </a:r>
            <a:r>
              <a:rPr lang="en-US" i="0" baseline="0" dirty="0" smtClean="0"/>
              <a:t>this job </a:t>
            </a:r>
            <a:r>
              <a:rPr lang="en-US" i="0" baseline="0" dirty="0" smtClean="0"/>
              <a:t>knowing I would have a huge learning curve. </a:t>
            </a:r>
            <a:r>
              <a:rPr lang="en-US" i="0" baseline="0" dirty="0" smtClean="0"/>
              <a:t>I work at a </a:t>
            </a:r>
            <a:r>
              <a:rPr lang="en-US" i="0" baseline="0" dirty="0" smtClean="0"/>
              <a:t>medical science research institute. The software is so big, </a:t>
            </a:r>
            <a:r>
              <a:rPr lang="en-US" i="0" baseline="0" dirty="0" smtClean="0"/>
              <a:t>but it’s also just </a:t>
            </a:r>
            <a:r>
              <a:rPr lang="en-US" i="0" baseline="0" dirty="0" smtClean="0"/>
              <a:t>plain </a:t>
            </a:r>
            <a:r>
              <a:rPr lang="en-US" i="0" baseline="0" dirty="0" smtClean="0"/>
              <a:t>complicated because of the scientists’ </a:t>
            </a:r>
            <a:r>
              <a:rPr lang="en-US" i="0" baseline="0" dirty="0" smtClean="0"/>
              <a:t>requirements. For as often as I feel I’m not working fast </a:t>
            </a:r>
            <a:r>
              <a:rPr lang="en-US" i="0" baseline="0" dirty="0" smtClean="0"/>
              <a:t>enough or good enough, </a:t>
            </a:r>
            <a:r>
              <a:rPr lang="en-US" i="0" baseline="0" dirty="0" smtClean="0"/>
              <a:t>my team has been there encouraging me. </a:t>
            </a:r>
            <a:r>
              <a:rPr lang="en-US" i="0" baseline="0" dirty="0" smtClean="0"/>
              <a:t>They tell me they think </a:t>
            </a:r>
            <a:r>
              <a:rPr lang="en-US" i="0" baseline="0" dirty="0" smtClean="0"/>
              <a:t>I’m doing great for </a:t>
            </a:r>
            <a:r>
              <a:rPr lang="en-US" i="0" baseline="0" dirty="0" smtClean="0"/>
              <a:t>where I am. They </a:t>
            </a:r>
            <a:r>
              <a:rPr lang="en-US" i="0" baseline="0" dirty="0" smtClean="0"/>
              <a:t>are impressed how fast I learned two new frameworks in </a:t>
            </a:r>
            <a:r>
              <a:rPr lang="en-US" i="0" baseline="0" dirty="0" smtClean="0"/>
              <a:t>about a week. </a:t>
            </a:r>
            <a:r>
              <a:rPr lang="en-US" i="0" baseline="0" dirty="0" smtClean="0"/>
              <a:t>5 of the 8 of </a:t>
            </a:r>
            <a:r>
              <a:rPr lang="en-US" i="0" baseline="0" dirty="0" smtClean="0"/>
              <a:t>the developers went </a:t>
            </a:r>
            <a:r>
              <a:rPr lang="en-US" i="0" baseline="0" dirty="0" smtClean="0"/>
              <a:t>to my talks at my last </a:t>
            </a:r>
            <a:r>
              <a:rPr lang="en-US" i="0" baseline="0" dirty="0" smtClean="0"/>
              <a:t>conference I spoke at. </a:t>
            </a:r>
            <a:r>
              <a:rPr lang="en-US" i="0" baseline="0" dirty="0" smtClean="0"/>
              <a:t>Their encouragements </a:t>
            </a:r>
            <a:r>
              <a:rPr lang="en-US" i="0" baseline="0" dirty="0" smtClean="0"/>
              <a:t>have helped me feel less fearful. Compare this to my last job where I had multiple managers that didn’t communicate with me, I had a constant fear I was doing things wrong, and got to be too nervous to ask questions. One of the highly respected senior developers actually laughed in my face when I was stuck and had to ask him a question. </a:t>
            </a:r>
            <a:endParaRPr lang="en-US" i="0" baseline="0" dirty="0" smtClean="0"/>
          </a:p>
          <a:p>
            <a:endParaRPr lang="en-US" i="0" baseline="0" dirty="0" smtClean="0"/>
          </a:p>
          <a:p>
            <a:r>
              <a:rPr lang="en-US" i="0" baseline="0" dirty="0" smtClean="0"/>
              <a:t>Imagine what we </a:t>
            </a:r>
            <a:r>
              <a:rPr lang="en-US" i="0" baseline="0" dirty="0" smtClean="0"/>
              <a:t>could we achieve if our teams were more connected, and </a:t>
            </a:r>
            <a:r>
              <a:rPr lang="en-US" i="0" baseline="0" dirty="0" smtClean="0"/>
              <a:t>we helped </a:t>
            </a:r>
            <a:r>
              <a:rPr lang="en-US" i="0" baseline="0" dirty="0" smtClean="0"/>
              <a:t>each </a:t>
            </a:r>
            <a:r>
              <a:rPr lang="en-US" i="0" baseline="0" smtClean="0"/>
              <a:t>other </a:t>
            </a:r>
            <a:r>
              <a:rPr lang="en-US" i="0" baseline="0" smtClean="0"/>
              <a:t>out in </a:t>
            </a:r>
            <a:r>
              <a:rPr lang="en-US" i="0" baseline="0" dirty="0" smtClean="0"/>
              <a:t>the face of feeling </a:t>
            </a:r>
            <a:r>
              <a:rPr lang="en-US" i="0" baseline="0" smtClean="0"/>
              <a:t>vulnerable</a:t>
            </a:r>
            <a:r>
              <a:rPr lang="en-US" i="0" baseline="0" smtClean="0"/>
              <a:t>?</a:t>
            </a:r>
            <a:endParaRPr lang="en-US" i="0" baseline="0" dirty="0" smtClean="0"/>
          </a:p>
        </p:txBody>
      </p:sp>
      <p:sp>
        <p:nvSpPr>
          <p:cNvPr id="4" name="Slide Number Placeholder 3"/>
          <p:cNvSpPr>
            <a:spLocks noGrp="1"/>
          </p:cNvSpPr>
          <p:nvPr>
            <p:ph type="sldNum" sz="quarter" idx="10"/>
          </p:nvPr>
        </p:nvSpPr>
        <p:spPr/>
        <p:txBody>
          <a:bodyPr/>
          <a:lstStyle/>
          <a:p>
            <a:fld id="{1BFB5085-31C8-415E-9F01-B0CD56F5E758}" type="slidenum">
              <a:rPr lang="en-US" smtClean="0"/>
              <a:t>38</a:t>
            </a:fld>
            <a:endParaRPr lang="en-US"/>
          </a:p>
        </p:txBody>
      </p:sp>
    </p:spTree>
    <p:extLst>
      <p:ext uri="{BB962C8B-B14F-4D97-AF65-F5344CB8AC3E}">
        <p14:creationId xmlns:p14="http://schemas.microsoft.com/office/powerpoint/2010/main" val="2418471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Vulnerability</a:t>
            </a:r>
            <a:r>
              <a:rPr lang="en-US" baseline="0" dirty="0" smtClean="0"/>
              <a:t> is scary. Secrets are scary. I should know. I admitted to a group of [##] people that I’m trans. I posted a picture of me crying after posting the scariest blog post I ever wrote. And this is all recorded and going on the Internet. There’s a good chance most of my team at work is going to watch this. There were many times I thought about emailing Ashe and saying “I changed my mind.” But vulnerability enhances our lives and helps us grow as people. I know I’m a better and stronger person after giving this talk, and I hope you see how this can work for you too.</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39</a:t>
            </a:fld>
            <a:endParaRPr lang="en-US"/>
          </a:p>
        </p:txBody>
      </p:sp>
    </p:spTree>
    <p:extLst>
      <p:ext uri="{BB962C8B-B14F-4D97-AF65-F5344CB8AC3E}">
        <p14:creationId xmlns:p14="http://schemas.microsoft.com/office/powerpoint/2010/main" val="271040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baseline="0" dirty="0"/>
              <a:t>I'm also transgender.</a:t>
            </a:r>
          </a:p>
          <a:p>
            <a:pPr defTabSz="966612">
              <a:defRPr/>
            </a:pPr>
            <a:r>
              <a:rPr lang="en-US" sz="1200" baseline="0" dirty="0"/>
              <a:t>[If others have spoken about this] I know it’s been explained today but I want to explain for the video.</a:t>
            </a:r>
          </a:p>
          <a:p>
            <a:pPr defTabSz="966612">
              <a:defRPr/>
            </a:pPr>
            <a:r>
              <a:rPr lang="en-US" sz="1200" baseline="0" dirty="0"/>
              <a:t>[If not] So let me explain what this means real quick.</a:t>
            </a:r>
          </a:p>
          <a:p>
            <a:pPr defTabSz="966612">
              <a:defRPr/>
            </a:pPr>
            <a:r>
              <a:rPr lang="en-US" sz="1200" baseline="0" dirty="0"/>
              <a:t>A person is transgender when their body’s sex doesn’t match up with their view of their mental gender. Studies have shown that gender really can be quite fluid and not just “man” or “woman”, and that bodies don’t even really fit into this either-or system all the time. There’s lots more research out there now than when I was kid, so go check it out.</a:t>
            </a:r>
          </a:p>
        </p:txBody>
      </p:sp>
      <p:sp>
        <p:nvSpPr>
          <p:cNvPr id="4" name="Slide Number Placeholder 3"/>
          <p:cNvSpPr>
            <a:spLocks noGrp="1"/>
          </p:cNvSpPr>
          <p:nvPr>
            <p:ph type="sldNum" sz="quarter" idx="10"/>
          </p:nvPr>
        </p:nvSpPr>
        <p:spPr/>
        <p:txBody>
          <a:bodyPr/>
          <a:lstStyle/>
          <a:p>
            <a:fld id="{1BFB5085-31C8-415E-9F01-B0CD56F5E758}" type="slidenum">
              <a:rPr lang="en-US" smtClean="0"/>
              <a:t>4</a:t>
            </a:fld>
            <a:endParaRPr lang="en-US"/>
          </a:p>
        </p:txBody>
      </p:sp>
    </p:spTree>
    <p:extLst>
      <p:ext uri="{BB962C8B-B14F-4D97-AF65-F5344CB8AC3E}">
        <p14:creationId xmlns:p14="http://schemas.microsoft.com/office/powerpoint/2010/main" val="3787457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close your eyes for me. Think about that best friend again. Do you feel that connection with them? Is it based on liking the same kinds of pets, or is it based on something deeper? Would you be able to tell them something else about you? What about your coworker or boss? What about your neighbor sitting next to you? It may still be scary, but how would these relationships be if they had a more authentic you? Would your work life improve?</a:t>
            </a:r>
          </a:p>
          <a:p>
            <a:r>
              <a:rPr lang="en-US" baseline="0" dirty="0" smtClean="0"/>
              <a:t>Open your eyes.</a:t>
            </a:r>
          </a:p>
          <a:p>
            <a:r>
              <a:rPr lang="en-US" baseline="0" dirty="0" smtClean="0"/>
              <a:t>I challenge you to think on this. Maybe the end result isn’t as scary. Maybe things will be fine. And maybe there’s more positive power from your secrets than you thought.</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40</a:t>
            </a:fld>
            <a:endParaRPr lang="en-US"/>
          </a:p>
        </p:txBody>
      </p:sp>
    </p:spTree>
    <p:extLst>
      <p:ext uri="{BB962C8B-B14F-4D97-AF65-F5344CB8AC3E}">
        <p14:creationId xmlns:p14="http://schemas.microsoft.com/office/powerpoint/2010/main" val="3588624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Sarah Withee. I’m @geekygirlsarah on Twitter. I’d love to hear your stories on how this as affected you and how you’ve embraced vulnerability.</a:t>
            </a:r>
            <a:r>
              <a:rPr lang="en-US" baseline="0" dirty="0" smtClean="0"/>
              <a:t> Please email or tweet me. Thank you.</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41</a:t>
            </a:fld>
            <a:endParaRPr lang="en-US"/>
          </a:p>
        </p:txBody>
      </p:sp>
    </p:spTree>
    <p:extLst>
      <p:ext uri="{BB962C8B-B14F-4D97-AF65-F5344CB8AC3E}">
        <p14:creationId xmlns:p14="http://schemas.microsoft.com/office/powerpoint/2010/main" val="324290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200" baseline="0" dirty="0"/>
              <a:t>Anyway, for me, this meant that I was a woman but wasn’t born in a woman’s body.</a:t>
            </a:r>
          </a:p>
          <a:p>
            <a:pPr defTabSz="966612">
              <a:defRPr/>
            </a:pPr>
            <a:r>
              <a:rPr lang="en-US" sz="1200" baseline="0" dirty="0"/>
              <a:t>And my story is NOT the same as everyone else’s story.</a:t>
            </a:r>
          </a:p>
          <a:p>
            <a:pPr defTabSz="966612">
              <a:defRPr/>
            </a:pPr>
            <a:endParaRPr lang="en-US" sz="1200" baseline="0" dirty="0"/>
          </a:p>
          <a:p>
            <a:pPr defTabSz="966612">
              <a:defRPr/>
            </a:pPr>
            <a:r>
              <a:rPr lang="en-US" sz="1200" baseline="0" dirty="0"/>
              <a:t>This is a picture of me when I was young. Obviously don’t look much like a little girl. I was cute though, right? And Pole Position is still a great game.</a:t>
            </a:r>
          </a:p>
        </p:txBody>
      </p:sp>
      <p:sp>
        <p:nvSpPr>
          <p:cNvPr id="4" name="Slide Number Placeholder 3"/>
          <p:cNvSpPr>
            <a:spLocks noGrp="1"/>
          </p:cNvSpPr>
          <p:nvPr>
            <p:ph type="sldNum" sz="quarter" idx="10"/>
          </p:nvPr>
        </p:nvSpPr>
        <p:spPr/>
        <p:txBody>
          <a:bodyPr/>
          <a:lstStyle/>
          <a:p>
            <a:fld id="{1BFB5085-31C8-415E-9F01-B0CD56F5E758}" type="slidenum">
              <a:rPr lang="en-US" smtClean="0"/>
              <a:t>5</a:t>
            </a:fld>
            <a:endParaRPr lang="en-US"/>
          </a:p>
        </p:txBody>
      </p:sp>
    </p:spTree>
    <p:extLst>
      <p:ext uri="{BB962C8B-B14F-4D97-AF65-F5344CB8AC3E}">
        <p14:creationId xmlns:p14="http://schemas.microsoft.com/office/powerpoint/2010/main" val="1536836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I’d like to talk about being stealth.</a:t>
            </a:r>
          </a:p>
          <a:p>
            <a:r>
              <a:rPr lang="en-US" dirty="0" smtClean="0"/>
              <a:t>I was involved in the LGBTQ community for a while after my transition. I was very visibly trans in the beginning.</a:t>
            </a:r>
          </a:p>
          <a:p>
            <a:r>
              <a:rPr lang="en-US" dirty="0" smtClean="0"/>
              <a:t>When</a:t>
            </a:r>
            <a:r>
              <a:rPr lang="en-US" baseline="0" dirty="0" smtClean="0"/>
              <a:t> I went back to school, I joined 3 geek/engineering organizations. I joined the LGBTQIA one too, but quickly was brought up to leadership in the geeky ones. I backed out of the LGBTQIA one. Kind of felt I didn’t need it. I was ok with who I was and where I was, besides, I was busy anyway.</a:t>
            </a:r>
          </a:p>
          <a:p>
            <a:r>
              <a:rPr lang="en-US" dirty="0" smtClean="0"/>
              <a:t>It felt good to be stealth. Around so many people who saw me as a woman, who didn’t need to know my background. I ended up stealth after going back to school. People didn’t know, and it was a</a:t>
            </a:r>
            <a:r>
              <a:rPr lang="en-US" baseline="0" dirty="0" smtClean="0"/>
              <a:t> great feeling to just be accepted as a woman.</a:t>
            </a:r>
          </a:p>
          <a:p>
            <a:r>
              <a:rPr lang="en-US" baseline="0" dirty="0" smtClean="0"/>
              <a:t>But doing this made things more difficult. Things like “When I was a little boy” had to change to “when I was a little kid”, and some things about my life just had to be cut out. Why did my parents disown me? Well.. Uh… they didn’t agree with my political beliefs. Just felt like a lot of hiding, and sometimes dismissing 24 years of my life.</a:t>
            </a:r>
          </a:p>
          <a:p>
            <a:r>
              <a:rPr lang="en-US" dirty="0" smtClean="0"/>
              <a:t>The closer to graduation, I</a:t>
            </a:r>
            <a:r>
              <a:rPr lang="en-US" baseline="0" dirty="0" smtClean="0"/>
              <a:t> got involved in Slacks, made more Twitter friends, spoke at conferences. I was making networks. And quickly I saw they were merging. </a:t>
            </a:r>
          </a:p>
        </p:txBody>
      </p:sp>
      <p:sp>
        <p:nvSpPr>
          <p:cNvPr id="4" name="Slide Number Placeholder 3"/>
          <p:cNvSpPr>
            <a:spLocks noGrp="1"/>
          </p:cNvSpPr>
          <p:nvPr>
            <p:ph type="sldNum" sz="quarter" idx="10"/>
          </p:nvPr>
        </p:nvSpPr>
        <p:spPr/>
        <p:txBody>
          <a:bodyPr/>
          <a:lstStyle/>
          <a:p>
            <a:fld id="{1BFB5085-31C8-415E-9F01-B0CD56F5E758}" type="slidenum">
              <a:rPr lang="en-US" smtClean="0"/>
              <a:t>6</a:t>
            </a:fld>
            <a:endParaRPr lang="en-US"/>
          </a:p>
        </p:txBody>
      </p:sp>
    </p:spTree>
    <p:extLst>
      <p:ext uri="{BB962C8B-B14F-4D97-AF65-F5344CB8AC3E}">
        <p14:creationId xmlns:p14="http://schemas.microsoft.com/office/powerpoint/2010/main" val="291052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a:t>
            </a:r>
            <a:r>
              <a:rPr lang="en-US" baseline="0" dirty="0" smtClean="0"/>
              <a:t> feeling like the world saw me how I wanted them to see me, </a:t>
            </a:r>
          </a:p>
          <a:p>
            <a:r>
              <a:rPr lang="en-US" baseline="0" dirty="0" smtClean="0"/>
              <a:t>[CLICK]</a:t>
            </a:r>
          </a:p>
          <a:p>
            <a:r>
              <a:rPr lang="en-US" baseline="0" dirty="0" smtClean="0"/>
              <a:t>but still felt like I was being this imposter. People would find me out.</a:t>
            </a:r>
          </a:p>
          <a:p>
            <a:endParaRPr lang="en-US" baseline="0" dirty="0" smtClean="0"/>
          </a:p>
          <a:p>
            <a:r>
              <a:rPr lang="en-US" baseline="0" dirty="0" smtClean="0"/>
              <a:t>I had to get my story out, and do it my way.</a:t>
            </a:r>
          </a:p>
          <a:p>
            <a:endParaRPr lang="en-US" baseline="0" dirty="0" smtClean="0"/>
          </a:p>
          <a:p>
            <a:pPr defTabSz="966612">
              <a:defRPr/>
            </a:pPr>
            <a:r>
              <a:rPr lang="en-US" dirty="0" smtClean="0"/>
              <a:t>Twitter</a:t>
            </a:r>
            <a:r>
              <a:rPr lang="en-US" baseline="0" dirty="0" smtClean="0"/>
              <a:t> seemed too passé, and too easily skipped over. I should blog it.</a:t>
            </a:r>
            <a:endParaRPr lang="en-US" dirty="0" smtClean="0"/>
          </a:p>
        </p:txBody>
      </p:sp>
      <p:sp>
        <p:nvSpPr>
          <p:cNvPr id="4" name="Slide Number Placeholder 3"/>
          <p:cNvSpPr>
            <a:spLocks noGrp="1"/>
          </p:cNvSpPr>
          <p:nvPr>
            <p:ph type="sldNum" sz="quarter" idx="10"/>
          </p:nvPr>
        </p:nvSpPr>
        <p:spPr/>
        <p:txBody>
          <a:bodyPr/>
          <a:lstStyle/>
          <a:p>
            <a:fld id="{1BFB5085-31C8-415E-9F01-B0CD56F5E758}" type="slidenum">
              <a:rPr lang="en-US" smtClean="0"/>
              <a:t>7</a:t>
            </a:fld>
            <a:endParaRPr lang="en-US"/>
          </a:p>
        </p:txBody>
      </p:sp>
    </p:spTree>
    <p:extLst>
      <p:ext uri="{BB962C8B-B14F-4D97-AF65-F5344CB8AC3E}">
        <p14:creationId xmlns:p14="http://schemas.microsoft.com/office/powerpoint/2010/main" val="1292776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 wanted to do something powerful with this. I wanted to help people, encourage people, share a great story they could relate to, even if not trans or LGBTQ. </a:t>
            </a:r>
          </a:p>
          <a:p>
            <a:r>
              <a:rPr lang="en-US" baseline="0" dirty="0" smtClean="0"/>
              <a:t>I knew several people have told me they thought I was brave or courageous. What if I went this route? Talked about my story and going the route from start to struggle to success?</a:t>
            </a:r>
          </a:p>
          <a:p>
            <a:r>
              <a:rPr lang="en-US" baseline="0" dirty="0" smtClean="0"/>
              <a:t>So I wrote it out. I used Medium and did a draft. I sent it to a few friends, they offered some suggestions, and I rewrote parts. I did 7 revisions in the end, and had a ton of reviewers. I even asked on Twitter for the last one, and got a total stranger, Leigh Honeywell, to help. We followed each other, but never chatted before that. I was super scared, but she had a TON of constructive criticism.</a:t>
            </a:r>
          </a:p>
          <a:p>
            <a:r>
              <a:rPr lang="en-US" baseline="0" dirty="0" smtClean="0"/>
              <a:t>I made a deadline: Tuesday, September 29</a:t>
            </a:r>
            <a:r>
              <a:rPr lang="en-US" baseline="30000" dirty="0" smtClean="0"/>
              <a:t>th</a:t>
            </a:r>
            <a:r>
              <a:rPr lang="en-US" baseline="0" dirty="0" smtClean="0"/>
              <a:t>. I wrote out the tweets I was going to do. I was going to hit Publish on Medium. And it was going to be fine.</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8</a:t>
            </a:fld>
            <a:endParaRPr lang="en-US"/>
          </a:p>
        </p:txBody>
      </p:sp>
    </p:spTree>
    <p:extLst>
      <p:ext uri="{BB962C8B-B14F-4D97-AF65-F5344CB8AC3E}">
        <p14:creationId xmlns:p14="http://schemas.microsoft.com/office/powerpoint/2010/main" val="232310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wanted to do this during the day so more people would see</a:t>
            </a:r>
            <a:r>
              <a:rPr lang="en-US" baseline="0" dirty="0" smtClean="0"/>
              <a:t> it. So that afternoon </a:t>
            </a:r>
            <a:r>
              <a:rPr lang="en-US" dirty="0" smtClean="0"/>
              <a:t>I hit Publish on my post. It went live. </a:t>
            </a:r>
            <a:endParaRPr lang="en-US" dirty="0"/>
          </a:p>
        </p:txBody>
      </p:sp>
      <p:sp>
        <p:nvSpPr>
          <p:cNvPr id="4" name="Slide Number Placeholder 3"/>
          <p:cNvSpPr>
            <a:spLocks noGrp="1"/>
          </p:cNvSpPr>
          <p:nvPr>
            <p:ph type="sldNum" sz="quarter" idx="10"/>
          </p:nvPr>
        </p:nvSpPr>
        <p:spPr/>
        <p:txBody>
          <a:bodyPr/>
          <a:lstStyle/>
          <a:p>
            <a:fld id="{1BFB5085-31C8-415E-9F01-B0CD56F5E758}" type="slidenum">
              <a:rPr lang="en-US" smtClean="0"/>
              <a:t>9</a:t>
            </a:fld>
            <a:endParaRPr lang="en-US"/>
          </a:p>
        </p:txBody>
      </p:sp>
    </p:spTree>
    <p:extLst>
      <p:ext uri="{BB962C8B-B14F-4D97-AF65-F5344CB8AC3E}">
        <p14:creationId xmlns:p14="http://schemas.microsoft.com/office/powerpoint/2010/main" val="3219202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6600" spc="-120" baseline="0">
                <a:solidFill>
                  <a:schemeClr val="tx1"/>
                </a:solidFill>
                <a:latin typeface="Fira Sans" panose="020B0503050000020004" pitchFamily="34" charset="0"/>
                <a:ea typeface="Fira Sans" panose="020B05030500000200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Fira Sans" panose="020B0503050000020004" pitchFamily="34" charset="0"/>
                <a:ea typeface="Fira Sans" panose="020B05030500000200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Tree>
    <p:extLst>
      <p:ext uri="{BB962C8B-B14F-4D97-AF65-F5344CB8AC3E}">
        <p14:creationId xmlns:p14="http://schemas.microsoft.com/office/powerpoint/2010/main" val="5083789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928918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lvl1pPr>
              <a:defRPr lang="en-US" dirty="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7837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p:txBody>
          <a:bodyPr anchor="ctr">
            <a:normAutofit/>
          </a:bodyPr>
          <a:lstStyle>
            <a:lvl1pPr marL="0" indent="0">
              <a:buClr>
                <a:schemeClr val="bg1"/>
              </a:buClr>
              <a:buFont typeface="Arial" panose="020B0604020202020204" pitchFamily="34" charset="0"/>
              <a:buNone/>
              <a:defRPr sz="4400">
                <a:solidFill>
                  <a:schemeClr val="tx1"/>
                </a:solidFill>
              </a:defRPr>
            </a:lvl1pPr>
            <a:lvl2pPr marL="347472" indent="-342900">
              <a:buClr>
                <a:schemeClr val="bg1"/>
              </a:buClr>
              <a:buFont typeface="Arial" panose="020B0604020202020204" pitchFamily="34" charset="0"/>
              <a:buChar char="•"/>
              <a:defRPr>
                <a:solidFill>
                  <a:schemeClr val="bg1"/>
                </a:solidFill>
              </a:defRPr>
            </a:lvl2pPr>
            <a:lvl3pPr marL="0" indent="0">
              <a:buClr>
                <a:schemeClr val="bg1"/>
              </a:buClr>
              <a:buFont typeface="Arial" panose="020B0604020202020204" pitchFamily="34" charset="0"/>
              <a:buNone/>
              <a:defRPr sz="4000">
                <a:solidFill>
                  <a:schemeClr val="tx1"/>
                </a:solidFill>
              </a:defRPr>
            </a:lvl3pPr>
            <a:lvl4pPr marL="0" indent="0">
              <a:buClr>
                <a:schemeClr val="bg1"/>
              </a:buClr>
              <a:buFont typeface="Arial" panose="020B0604020202020204" pitchFamily="34" charset="0"/>
              <a:buNone/>
              <a:defRPr sz="3600">
                <a:solidFill>
                  <a:schemeClr val="tx1"/>
                </a:solidFill>
              </a:defRPr>
            </a:lvl4pPr>
            <a:lvl5pPr marL="0" indent="0">
              <a:buClr>
                <a:schemeClr val="bg1"/>
              </a:buClr>
              <a:buFont typeface="Arial" panose="020B0604020202020204" pitchFamily="34" charset="0"/>
              <a:buNone/>
              <a:defRPr sz="5400">
                <a:solidFill>
                  <a:schemeClr val="tx1"/>
                </a:solidFill>
              </a:defRPr>
            </a:lvl5p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80489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6600" b="0" baseline="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Fira Sans" panose="020B0503050000020004" pitchFamily="34" charset="0"/>
                <a:ea typeface="Fira Sans" panose="020B05030500000200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5929165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dirty="0"/>
            </a:lvl1pPr>
          </a:lstStyle>
          <a:p>
            <a:r>
              <a:rPr lang="en-US" dirty="0" smtClean="0"/>
              <a:t>Click to edit Master title style</a:t>
            </a:r>
            <a:endParaRPr lang="en-US" dirty="0"/>
          </a:p>
        </p:txBody>
      </p:sp>
      <p:sp>
        <p:nvSpPr>
          <p:cNvPr id="3" name="Content Placeholder 2"/>
          <p:cNvSpPr>
            <a:spLocks noGrp="1"/>
          </p:cNvSpPr>
          <p:nvPr>
            <p:ph sz="half" idx="1"/>
          </p:nvPr>
        </p:nvSpPr>
        <p:spPr>
          <a:xfrm>
            <a:off x="676656" y="1093615"/>
            <a:ext cx="5332258" cy="4671847"/>
          </a:xfrm>
        </p:spPr>
        <p:txBody>
          <a:bodyPr anchor="ct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22669" y="1093076"/>
            <a:ext cx="5367647" cy="4671847"/>
          </a:xfrm>
        </p:spPr>
        <p:txBody>
          <a:bodyPr anchor="ct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51040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lvl1pPr>
              <a:defRPr lang="en-US" dirty="0"/>
            </a:lvl1pPr>
          </a:lstStyle>
          <a:p>
            <a:r>
              <a:rPr lang="en-US" dirty="0" smtClean="0"/>
              <a:t>Click to edit Master title style</a:t>
            </a:r>
            <a:endParaRPr lang="en-US" dirty="0"/>
          </a:p>
        </p:txBody>
      </p:sp>
      <p:sp>
        <p:nvSpPr>
          <p:cNvPr id="3" name="Text Placeholder 2"/>
          <p:cNvSpPr>
            <a:spLocks noGrp="1"/>
          </p:cNvSpPr>
          <p:nvPr>
            <p:ph type="body" idx="1"/>
          </p:nvPr>
        </p:nvSpPr>
        <p:spPr>
          <a:xfrm>
            <a:off x="676656" y="1199384"/>
            <a:ext cx="5225380" cy="723400"/>
          </a:xfrm>
        </p:spPr>
        <p:txBody>
          <a:bodyPr anchor="ctr">
            <a:normAutofit/>
          </a:bodyPr>
          <a:lstStyle>
            <a:lvl1pPr marL="0" indent="0">
              <a:buNone/>
              <a:defRPr sz="2200" b="0" cap="all" baseline="0">
                <a:solidFill>
                  <a:schemeClr val="tx1"/>
                </a:solidFill>
                <a:latin typeface="Fira Sans" panose="020B0503050000020004" pitchFamily="34" charset="0"/>
                <a:ea typeface="Fira Sans" panose="020B05030500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76656" y="1919728"/>
            <a:ext cx="5225380" cy="4033756"/>
          </a:xfrm>
        </p:spPr>
        <p:txBody>
          <a:bodyPr anchor="ct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80738" y="1199446"/>
            <a:ext cx="5321453" cy="722376"/>
          </a:xfrm>
        </p:spPr>
        <p:txBody>
          <a:bodyPr anchor="ctr">
            <a:normAutofit/>
          </a:bodyPr>
          <a:lstStyle>
            <a:lvl1pPr marL="0" indent="0">
              <a:buNone/>
              <a:defRPr sz="2200" b="0" cap="all" baseline="0">
                <a:solidFill>
                  <a:schemeClr val="tx1"/>
                </a:solidFill>
                <a:latin typeface="Fira Sans" panose="020B0503050000020004" pitchFamily="34" charset="0"/>
                <a:ea typeface="Fira Sans" panose="020B050305000002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80738" y="1921822"/>
            <a:ext cx="5321453" cy="4031662"/>
          </a:xfrm>
        </p:spPr>
        <p:txBody>
          <a:bodyPr anchor="ct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65195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lvl1pPr>
              <a:defRPr lang="en-US" dirty="0"/>
            </a:lvl1pPr>
          </a:lstStyle>
          <a:p>
            <a:r>
              <a:rPr lang="en-US" dirty="0" smtClean="0"/>
              <a:t>Click to edit Master title style</a:t>
            </a:r>
            <a:endParaRPr lang="en-US" dirty="0"/>
          </a:p>
        </p:txBody>
      </p:sp>
    </p:spTree>
    <p:extLst>
      <p:ext uri="{BB962C8B-B14F-4D97-AF65-F5344CB8AC3E}">
        <p14:creationId xmlns:p14="http://schemas.microsoft.com/office/powerpoint/2010/main" val="33283865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3471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Tree>
    <p:extLst>
      <p:ext uri="{BB962C8B-B14F-4D97-AF65-F5344CB8AC3E}">
        <p14:creationId xmlns:p14="http://schemas.microsoft.com/office/powerpoint/2010/main" val="8090677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0618950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16" y="40501"/>
            <a:ext cx="11316983" cy="105311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6656" y="1093615"/>
            <a:ext cx="10753725" cy="46842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6309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400" u="none" kern="1200" spc="-120" baseline="0">
          <a:solidFill>
            <a:schemeClr val="tx1"/>
          </a:solidFill>
          <a:latin typeface="Fira Sans" panose="020B0503050000020004" pitchFamily="34" charset="0"/>
          <a:ea typeface="Fira Sans" panose="020B0503050000020004" pitchFamily="34" charset="0"/>
          <a:cs typeface="+mj-cs"/>
        </a:defRPr>
      </a:lvl1pPr>
    </p:titleStyle>
    <p:bodyStyle>
      <a:lvl1pPr marL="91440" indent="-91440" algn="l" defTabSz="914400" rtl="0" eaLnBrk="1" latinLnBrk="0" hangingPunct="1">
        <a:lnSpc>
          <a:spcPct val="85000"/>
        </a:lnSpc>
        <a:spcBef>
          <a:spcPts val="1300"/>
        </a:spcBef>
        <a:buFont typeface="Arial" pitchFamily="34" charset="0"/>
        <a:buChar char="•"/>
        <a:defRPr sz="2800" kern="1200">
          <a:solidFill>
            <a:schemeClr val="tx1"/>
          </a:solidFill>
          <a:latin typeface="Fira Sans" panose="020B0503050000020004" pitchFamily="34" charset="0"/>
          <a:ea typeface="Fira Sans" panose="020B0503050000020004" pitchFamily="34" charset="0"/>
          <a:cs typeface="+mn-cs"/>
        </a:defRPr>
      </a:lvl1pPr>
      <a:lvl2pPr marL="347472" indent="-342900" algn="l" defTabSz="914400" rtl="0" eaLnBrk="1" latinLnBrk="0" hangingPunct="1">
        <a:lnSpc>
          <a:spcPct val="85000"/>
        </a:lnSpc>
        <a:spcBef>
          <a:spcPts val="600"/>
        </a:spcBef>
        <a:buFont typeface="Arial" pitchFamily="34" charset="0"/>
        <a:buChar char=" "/>
        <a:defRPr sz="2800" kern="1200">
          <a:solidFill>
            <a:schemeClr val="tx1"/>
          </a:solidFill>
          <a:latin typeface="Fira Sans" panose="020B0503050000020004" pitchFamily="34" charset="0"/>
          <a:ea typeface="Fira Sans" panose="020B0503050000020004" pitchFamily="34" charset="0"/>
          <a:cs typeface="+mn-cs"/>
        </a:defRPr>
      </a:lvl2pPr>
      <a:lvl3pPr marL="548640" indent="-548640" algn="l" defTabSz="914400" rtl="0" eaLnBrk="1" latinLnBrk="0" hangingPunct="1">
        <a:lnSpc>
          <a:spcPct val="85000"/>
        </a:lnSpc>
        <a:spcBef>
          <a:spcPts val="600"/>
        </a:spcBef>
        <a:buFont typeface="Arial" pitchFamily="34" charset="0"/>
        <a:buChar char=" "/>
        <a:defRPr sz="2400" i="1" kern="1200">
          <a:solidFill>
            <a:schemeClr val="tx1"/>
          </a:solidFill>
          <a:latin typeface="Fira Sans" panose="020B0503050000020004" pitchFamily="34" charset="0"/>
          <a:ea typeface="Fira Sans" panose="020B0503050000020004" pitchFamily="34" charset="0"/>
          <a:cs typeface="+mn-cs"/>
        </a:defRPr>
      </a:lvl3pPr>
      <a:lvl4pPr marL="822960" indent="-822960" algn="l" defTabSz="914400" rtl="0" eaLnBrk="1" latinLnBrk="0" hangingPunct="1">
        <a:lnSpc>
          <a:spcPct val="85000"/>
        </a:lnSpc>
        <a:spcBef>
          <a:spcPts val="600"/>
        </a:spcBef>
        <a:buFont typeface="Arial" pitchFamily="34" charset="0"/>
        <a:buChar char=" "/>
        <a:defRPr sz="2000" kern="1200">
          <a:solidFill>
            <a:schemeClr val="tx1"/>
          </a:solidFill>
          <a:latin typeface="Fira Sans" panose="020B0503050000020004" pitchFamily="34" charset="0"/>
          <a:ea typeface="Fira Sans" panose="020B0503050000020004" pitchFamily="34" charset="0"/>
          <a:cs typeface="+mn-cs"/>
        </a:defRPr>
      </a:lvl4pPr>
      <a:lvl5pPr marL="1097280" indent="-1097280" algn="l" defTabSz="914400" rtl="0" eaLnBrk="1" latinLnBrk="0" hangingPunct="1">
        <a:lnSpc>
          <a:spcPct val="85000"/>
        </a:lnSpc>
        <a:spcBef>
          <a:spcPts val="600"/>
        </a:spcBef>
        <a:buFont typeface="Arial" pitchFamily="34" charset="0"/>
        <a:buChar char=" "/>
        <a:defRPr sz="2000" kern="1200">
          <a:solidFill>
            <a:schemeClr val="tx1"/>
          </a:solidFill>
          <a:latin typeface="Fira Sans" panose="020B0503050000020004" pitchFamily="34" charset="0"/>
          <a:ea typeface="Fira Sans" panose="020B0503050000020004" pitchFamily="34" charset="0"/>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17.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033"/>
            <a:ext cx="12192000" cy="7397090"/>
          </a:xfrm>
          <a:prstGeom prst="rect">
            <a:avLst/>
          </a:prstGeom>
        </p:spPr>
      </p:pic>
      <p:sp>
        <p:nvSpPr>
          <p:cNvPr id="6" name="Rectangle 5"/>
          <p:cNvSpPr/>
          <p:nvPr/>
        </p:nvSpPr>
        <p:spPr>
          <a:xfrm>
            <a:off x="6096000" y="306060"/>
            <a:ext cx="6757851" cy="1605362"/>
          </a:xfrm>
          <a:prstGeom prst="rect">
            <a:avLst/>
          </a:prstGeom>
          <a:solidFill>
            <a:schemeClr val="tx1">
              <a:lumMod val="65000"/>
              <a:lumOff val="35000"/>
              <a:alpha val="79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Shape 122"/>
          <p:cNvSpPr>
            <a:spLocks noGrp="1"/>
          </p:cNvSpPr>
          <p:nvPr>
            <p:ph type="ctrTitle"/>
          </p:nvPr>
        </p:nvSpPr>
        <p:spPr>
          <a:xfrm>
            <a:off x="2555293" y="527538"/>
            <a:ext cx="9556632" cy="862377"/>
          </a:xfrm>
          <a:prstGeom prst="rect">
            <a:avLst/>
          </a:prstGeom>
        </p:spPr>
        <p:txBody>
          <a:bodyPr>
            <a:noAutofit/>
          </a:bodyPr>
          <a:lstStyle/>
          <a:p>
            <a:pPr algn="r" defTabSz="321945">
              <a:defRPr sz="10685"/>
            </a:pPr>
            <a:r>
              <a:rPr lang="en-US" sz="5000" u="none" dirty="0">
                <a:solidFill>
                  <a:schemeClr val="bg1"/>
                </a:solidFill>
                <a:effectLst>
                  <a:outerShdw blurRad="38100" dist="38100" dir="2700000" algn="tl">
                    <a:srgbClr val="000000">
                      <a:alpha val="43137"/>
                    </a:srgbClr>
                  </a:outerShdw>
                </a:effectLst>
              </a:rPr>
              <a:t>The Power of Secrets</a:t>
            </a:r>
            <a:endParaRPr sz="5000" u="none" dirty="0">
              <a:solidFill>
                <a:schemeClr val="bg1"/>
              </a:solidFill>
              <a:effectLst>
                <a:outerShdw blurRad="38100" dist="38100" dir="2700000" algn="tl">
                  <a:srgbClr val="000000">
                    <a:alpha val="43137"/>
                  </a:srgbClr>
                </a:outerShdw>
              </a:effectLst>
            </a:endParaRPr>
          </a:p>
        </p:txBody>
      </p:sp>
      <p:sp>
        <p:nvSpPr>
          <p:cNvPr id="7" name="Rectangle 6"/>
          <p:cNvSpPr/>
          <p:nvPr/>
        </p:nvSpPr>
        <p:spPr>
          <a:xfrm>
            <a:off x="-361423" y="5383167"/>
            <a:ext cx="7441492" cy="1600576"/>
          </a:xfrm>
          <a:prstGeom prst="rect">
            <a:avLst/>
          </a:prstGeom>
          <a:solidFill>
            <a:schemeClr val="tx1">
              <a:lumMod val="65000"/>
              <a:lumOff val="35000"/>
              <a:alpha val="79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66412" y="6144982"/>
            <a:ext cx="6757851" cy="838761"/>
          </a:xfrm>
          <a:prstGeom prst="rect">
            <a:avLst/>
          </a:prstGeom>
          <a:solidFill>
            <a:schemeClr val="tx1">
              <a:lumMod val="65000"/>
              <a:lumOff val="35000"/>
              <a:alpha val="79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Shape 123"/>
          <p:cNvSpPr>
            <a:spLocks noGrp="1"/>
          </p:cNvSpPr>
          <p:nvPr>
            <p:ph type="subTitle" sz="half" idx="1"/>
          </p:nvPr>
        </p:nvSpPr>
        <p:spPr>
          <a:xfrm>
            <a:off x="80075" y="5644661"/>
            <a:ext cx="12111925" cy="1213339"/>
          </a:xfrm>
          <a:prstGeom prst="rect">
            <a:avLst/>
          </a:prstGeom>
        </p:spPr>
        <p:txBody>
          <a:bodyPr anchor="b" anchorCtr="0">
            <a:noAutofit/>
          </a:bodyPr>
          <a:lstStyle/>
          <a:p>
            <a:pPr>
              <a:tabLst>
                <a:tab pos="1655763" algn="l"/>
                <a:tab pos="11825288" algn="r"/>
              </a:tabLst>
            </a:pPr>
            <a:r>
              <a:rPr lang="en-US" dirty="0">
                <a:solidFill>
                  <a:schemeClr val="bg1"/>
                </a:solidFill>
                <a:effectLst>
                  <a:outerShdw blurRad="38100" dist="38100" dir="2700000" algn="tl">
                    <a:srgbClr val="000000">
                      <a:alpha val="43137"/>
                    </a:srgbClr>
                  </a:outerShdw>
                </a:effectLst>
              </a:rPr>
              <a:t>Slides:	</a:t>
            </a:r>
            <a:r>
              <a:rPr lang="en-US" dirty="0" smtClean="0">
                <a:solidFill>
                  <a:schemeClr val="bg1"/>
                </a:solidFill>
                <a:effectLst>
                  <a:outerShdw blurRad="38100" dist="38100" dir="2700000" algn="tl">
                    <a:srgbClr val="000000">
                      <a:alpha val="43137"/>
                    </a:srgbClr>
                  </a:outerShdw>
                </a:effectLst>
              </a:rPr>
              <a:t>geekygirlsarah.com/secrets</a:t>
            </a:r>
          </a:p>
          <a:p>
            <a:pPr>
              <a:tabLst>
                <a:tab pos="1655763" algn="l"/>
                <a:tab pos="11825288" algn="r"/>
              </a:tabLst>
            </a:pPr>
            <a:r>
              <a:rPr lang="en-US" dirty="0" smtClean="0">
                <a:solidFill>
                  <a:schemeClr val="bg1"/>
                </a:solidFill>
                <a:effectLst>
                  <a:outerShdw blurRad="38100" dist="38100" dir="2700000" algn="tl">
                    <a:srgbClr val="000000">
                      <a:alpha val="43137"/>
                    </a:srgbClr>
                  </a:outerShdw>
                </a:effectLst>
              </a:rPr>
              <a:t>Twitter:	@geekygirlsarah	Feel free to tweet along.</a:t>
            </a:r>
            <a:endParaRPr lang="en-US" dirty="0">
              <a:solidFill>
                <a:schemeClr val="bg1"/>
              </a:solidFill>
              <a:effectLst>
                <a:outerShdw blurRad="38100" dist="38100" dir="2700000" algn="tl">
                  <a:srgbClr val="000000">
                    <a:alpha val="43137"/>
                  </a:srgbClr>
                </a:outerShdw>
              </a:effectLst>
            </a:endParaRPr>
          </a:p>
        </p:txBody>
      </p:sp>
      <p:sp>
        <p:nvSpPr>
          <p:cNvPr id="5" name="Shape 122"/>
          <p:cNvSpPr txBox="1">
            <a:spLocks/>
          </p:cNvSpPr>
          <p:nvPr/>
        </p:nvSpPr>
        <p:spPr>
          <a:xfrm>
            <a:off x="2555293" y="1231289"/>
            <a:ext cx="9556632" cy="680132"/>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6600" u="none" kern="1200" spc="-120" baseline="0">
                <a:solidFill>
                  <a:schemeClr val="tx1"/>
                </a:solidFill>
                <a:latin typeface="Fira Sans" panose="020B0503050000020004" pitchFamily="34" charset="0"/>
                <a:ea typeface="Fira Sans" panose="020B0503050000020004" pitchFamily="34" charset="0"/>
                <a:cs typeface="+mj-cs"/>
              </a:defRPr>
            </a:lvl1pPr>
          </a:lstStyle>
          <a:p>
            <a:pPr algn="r" defTabSz="321945">
              <a:defRPr sz="10685"/>
            </a:pPr>
            <a:r>
              <a:rPr lang="en-US" sz="3600" dirty="0" smtClean="0">
                <a:solidFill>
                  <a:schemeClr val="bg1"/>
                </a:solidFill>
                <a:effectLst>
                  <a:outerShdw blurRad="38100" dist="38100" dir="2700000" algn="tl">
                    <a:srgbClr val="000000">
                      <a:alpha val="43137"/>
                    </a:srgbClr>
                  </a:outerShdw>
                </a:effectLst>
              </a:rPr>
              <a:t>Sarah Withee</a:t>
            </a:r>
            <a:endParaRPr lang="en-US" sz="3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2686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113015" y="1929575"/>
            <a:ext cx="6531639" cy="1165103"/>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3016" y="3444766"/>
            <a:ext cx="6531639" cy="116307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l="1563" t="1330" r="3681" b="2084"/>
          <a:stretch/>
        </p:blipFill>
        <p:spPr>
          <a:xfrm>
            <a:off x="6831008" y="1251194"/>
            <a:ext cx="4991909" cy="4050811"/>
          </a:xfrm>
          <a:prstGeom prst="rect">
            <a:avLst/>
          </a:prstGeom>
        </p:spPr>
      </p:pic>
      <p:sp>
        <p:nvSpPr>
          <p:cNvPr id="8" name="TextBox 7"/>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54062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05" y="184193"/>
            <a:ext cx="11316983" cy="1053114"/>
          </a:xfrm>
        </p:spPr>
        <p:txBody>
          <a:bodyPr/>
          <a:lstStyle/>
          <a:p>
            <a:endParaRPr lang="en-US" dirty="0"/>
          </a:p>
        </p:txBody>
      </p:sp>
      <p:pic>
        <p:nvPicPr>
          <p:cNvPr id="2050" name="Picture 2" descr="https://d262ilb51hltx0.cloudfront.net/max/1200/1*A5AopuQxk6JuTrsFD-BZQg.png"/>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3487782" y="11396"/>
            <a:ext cx="5107577" cy="6818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0109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779131" y="-12788"/>
            <a:ext cx="13750261" cy="6870788"/>
          </a:xfrm>
          <a:prstGeom prst="rect">
            <a:avLst/>
          </a:prstGeom>
        </p:spPr>
      </p:pic>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34606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5" name="Content Placeholder 4"/>
          <p:cNvSpPr>
            <a:spLocks noGrp="1"/>
          </p:cNvSpPr>
          <p:nvPr>
            <p:ph idx="1"/>
          </p:nvPr>
        </p:nvSpPr>
        <p:spPr/>
        <p:txBody>
          <a:bodyPr/>
          <a:lstStyle/>
          <a:p>
            <a:r>
              <a:rPr lang="en-US" dirty="0" smtClean="0"/>
              <a:t>(Door opening)</a:t>
            </a:r>
            <a:endParaRPr lang="en-US" dirty="0"/>
          </a:p>
        </p:txBody>
      </p:sp>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90982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3614" y="205513"/>
            <a:ext cx="4906661" cy="2758060"/>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3647" b="14085"/>
          <a:stretch/>
        </p:blipFill>
        <p:spPr>
          <a:xfrm>
            <a:off x="6567850" y="205514"/>
            <a:ext cx="5088572" cy="275806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7247" y="3276600"/>
            <a:ext cx="5417505" cy="2862943"/>
          </a:xfrm>
          <a:prstGeom prst="rect">
            <a:avLst/>
          </a:prstGeom>
        </p:spPr>
      </p:pic>
      <p:sp>
        <p:nvSpPr>
          <p:cNvPr id="9" name="TextBox 8"/>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430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3614" y="205513"/>
            <a:ext cx="4906661" cy="2758060"/>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3647" b="14085"/>
          <a:stretch/>
        </p:blipFill>
        <p:spPr>
          <a:xfrm>
            <a:off x="6567850" y="205514"/>
            <a:ext cx="5088572" cy="275806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7247" y="3276600"/>
            <a:ext cx="5417505" cy="2862943"/>
          </a:xfrm>
          <a:prstGeom prst="rect">
            <a:avLst/>
          </a:prstGeom>
        </p:spPr>
      </p:pic>
      <p:sp>
        <p:nvSpPr>
          <p:cNvPr id="9" name="TextBox 8"/>
          <p:cNvSpPr txBox="1"/>
          <p:nvPr/>
        </p:nvSpPr>
        <p:spPr>
          <a:xfrm>
            <a:off x="1690255" y="173002"/>
            <a:ext cx="2795452" cy="3154710"/>
          </a:xfrm>
          <a:prstGeom prst="rect">
            <a:avLst/>
          </a:prstGeom>
          <a:noFill/>
        </p:spPr>
        <p:txBody>
          <a:bodyPr wrap="square" rtlCol="0">
            <a:spAutoFit/>
          </a:bodyPr>
          <a:lstStyle/>
          <a:p>
            <a:r>
              <a:rPr lang="en-US" sz="19900" dirty="0" smtClean="0">
                <a:solidFill>
                  <a:srgbClr val="FF0000"/>
                </a:solidFill>
              </a:rPr>
              <a:t>❌</a:t>
            </a:r>
            <a:endParaRPr lang="en-US" sz="19900" dirty="0">
              <a:solidFill>
                <a:srgbClr val="FF0000"/>
              </a:solidFill>
            </a:endParaRPr>
          </a:p>
        </p:txBody>
      </p:sp>
      <p:sp>
        <p:nvSpPr>
          <p:cNvPr id="10" name="TextBox 9"/>
          <p:cNvSpPr txBox="1"/>
          <p:nvPr/>
        </p:nvSpPr>
        <p:spPr>
          <a:xfrm>
            <a:off x="7956073" y="107449"/>
            <a:ext cx="2795452" cy="3154710"/>
          </a:xfrm>
          <a:prstGeom prst="rect">
            <a:avLst/>
          </a:prstGeom>
          <a:noFill/>
        </p:spPr>
        <p:txBody>
          <a:bodyPr wrap="square" rtlCol="0">
            <a:spAutoFit/>
          </a:bodyPr>
          <a:lstStyle/>
          <a:p>
            <a:r>
              <a:rPr lang="en-US" sz="19900" dirty="0" smtClean="0">
                <a:solidFill>
                  <a:srgbClr val="FF0000"/>
                </a:solidFill>
              </a:rPr>
              <a:t>❌</a:t>
            </a:r>
            <a:endParaRPr lang="en-US" sz="19900" dirty="0">
              <a:solidFill>
                <a:srgbClr val="FF0000"/>
              </a:solidFill>
            </a:endParaRPr>
          </a:p>
        </p:txBody>
      </p:sp>
      <p:sp>
        <p:nvSpPr>
          <p:cNvPr id="11" name="TextBox 10"/>
          <p:cNvSpPr txBox="1"/>
          <p:nvPr/>
        </p:nvSpPr>
        <p:spPr>
          <a:xfrm>
            <a:off x="4823164" y="3120225"/>
            <a:ext cx="2795452" cy="3154710"/>
          </a:xfrm>
          <a:prstGeom prst="rect">
            <a:avLst/>
          </a:prstGeom>
          <a:noFill/>
        </p:spPr>
        <p:txBody>
          <a:bodyPr wrap="square" rtlCol="0">
            <a:spAutoFit/>
          </a:bodyPr>
          <a:lstStyle/>
          <a:p>
            <a:r>
              <a:rPr lang="en-US" sz="19900" dirty="0" smtClean="0">
                <a:solidFill>
                  <a:srgbClr val="FF0000"/>
                </a:solidFill>
              </a:rPr>
              <a:t>❌</a:t>
            </a:r>
            <a:endParaRPr lang="en-US" sz="19900" dirty="0">
              <a:solidFill>
                <a:srgbClr val="FF0000"/>
              </a:solidFill>
            </a:endParaRPr>
          </a:p>
        </p:txBody>
      </p:sp>
      <p:sp>
        <p:nvSpPr>
          <p:cNvPr id="12" name="TextBox 11"/>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76093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6096000" cy="1598141"/>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53518" y="3708"/>
            <a:ext cx="6173316" cy="1594433"/>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1634934"/>
            <a:ext cx="6096000" cy="1728465"/>
          </a:xfrm>
          <a:prstGeom prst="rect">
            <a:avLst/>
          </a:prstGeom>
        </p:spPr>
      </p:pic>
      <p:pic>
        <p:nvPicPr>
          <p:cNvPr id="7" name="Picture 6"/>
          <p:cNvPicPr>
            <a:picLocks noChangeAspect="1"/>
          </p:cNvPicPr>
          <p:nvPr/>
        </p:nvPicPr>
        <p:blipFill>
          <a:blip r:embed="rId6"/>
          <a:stretch>
            <a:fillRect/>
          </a:stretch>
        </p:blipFill>
        <p:spPr>
          <a:xfrm>
            <a:off x="6096000" y="1695244"/>
            <a:ext cx="6116131" cy="1641666"/>
          </a:xfrm>
          <a:prstGeom prst="rect">
            <a:avLst/>
          </a:prstGeom>
        </p:spPr>
      </p:pic>
      <p:pic>
        <p:nvPicPr>
          <p:cNvPr id="8" name="Picture 7"/>
          <p:cNvPicPr>
            <a:picLocks noChangeAspect="1"/>
          </p:cNvPicPr>
          <p:nvPr/>
        </p:nvPicPr>
        <p:blipFill>
          <a:blip r:embed="rId7"/>
          <a:stretch>
            <a:fillRect/>
          </a:stretch>
        </p:blipFill>
        <p:spPr>
          <a:xfrm>
            <a:off x="0" y="3313393"/>
            <a:ext cx="6095999" cy="1693333"/>
          </a:xfrm>
          <a:prstGeom prst="rect">
            <a:avLst/>
          </a:prstGeom>
        </p:spPr>
      </p:pic>
      <p:pic>
        <p:nvPicPr>
          <p:cNvPr id="9" name="Picture 8"/>
          <p:cNvPicPr>
            <a:picLocks noChangeAspect="1"/>
          </p:cNvPicPr>
          <p:nvPr/>
        </p:nvPicPr>
        <p:blipFill>
          <a:blip r:embed="rId8"/>
          <a:stretch>
            <a:fillRect/>
          </a:stretch>
        </p:blipFill>
        <p:spPr>
          <a:xfrm>
            <a:off x="6111026" y="3420651"/>
            <a:ext cx="6080974" cy="1586075"/>
          </a:xfrm>
          <a:prstGeom prst="rect">
            <a:avLst/>
          </a:prstGeom>
        </p:spPr>
      </p:pic>
      <p:pic>
        <p:nvPicPr>
          <p:cNvPr id="10" name="Picture 9"/>
          <p:cNvPicPr>
            <a:picLocks noChangeAspect="1"/>
          </p:cNvPicPr>
          <p:nvPr/>
        </p:nvPicPr>
        <p:blipFill>
          <a:blip r:embed="rId9"/>
          <a:stretch>
            <a:fillRect/>
          </a:stretch>
        </p:blipFill>
        <p:spPr>
          <a:xfrm>
            <a:off x="0" y="5006726"/>
            <a:ext cx="6060762" cy="1678459"/>
          </a:xfrm>
          <a:prstGeom prst="rect">
            <a:avLst/>
          </a:prstGeom>
        </p:spPr>
      </p:pic>
      <p:pic>
        <p:nvPicPr>
          <p:cNvPr id="11" name="Picture 10"/>
          <p:cNvPicPr>
            <a:picLocks noChangeAspect="1"/>
          </p:cNvPicPr>
          <p:nvPr/>
        </p:nvPicPr>
        <p:blipFill>
          <a:blip r:embed="rId10"/>
          <a:stretch>
            <a:fillRect/>
          </a:stretch>
        </p:blipFill>
        <p:spPr>
          <a:xfrm>
            <a:off x="6095999" y="5067757"/>
            <a:ext cx="6011037" cy="1617428"/>
          </a:xfrm>
          <a:prstGeom prst="rect">
            <a:avLst/>
          </a:prstGeom>
        </p:spPr>
      </p:pic>
      <p:sp>
        <p:nvSpPr>
          <p:cNvPr id="13" name="TextBox 12"/>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663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57947" y="2045389"/>
            <a:ext cx="4276106" cy="2232593"/>
          </a:xfrm>
          <a:prstGeom prst="rect">
            <a:avLst/>
          </a:prstGeom>
          <a:ln w="57150">
            <a:solidFill>
              <a:schemeClr val="bg1">
                <a:lumMod val="65000"/>
              </a:schemeClr>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1394" y="3645896"/>
            <a:ext cx="4831851" cy="2232593"/>
          </a:xfrm>
          <a:prstGeom prst="rect">
            <a:avLst/>
          </a:prstGeom>
          <a:ln w="57150">
            <a:solidFill>
              <a:schemeClr val="bg1">
                <a:lumMod val="65000"/>
              </a:schemeClr>
            </a:solidFill>
          </a:ln>
        </p:spPr>
      </p:pic>
      <p:pic>
        <p:nvPicPr>
          <p:cNvPr id="8" name="Picture 7"/>
          <p:cNvPicPr>
            <a:picLocks noChangeAspect="1"/>
          </p:cNvPicPr>
          <p:nvPr/>
        </p:nvPicPr>
        <p:blipFill>
          <a:blip r:embed="rId5"/>
          <a:stretch>
            <a:fillRect/>
          </a:stretch>
        </p:blipFill>
        <p:spPr>
          <a:xfrm>
            <a:off x="7234609" y="3066546"/>
            <a:ext cx="4859667" cy="2232593"/>
          </a:xfrm>
          <a:prstGeom prst="rect">
            <a:avLst/>
          </a:prstGeom>
          <a:ln w="57150">
            <a:solidFill>
              <a:schemeClr val="bg1">
                <a:lumMod val="65000"/>
              </a:schemeClr>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92312" y="346444"/>
            <a:ext cx="4322916" cy="2256093"/>
          </a:xfrm>
          <a:prstGeom prst="rect">
            <a:avLst/>
          </a:prstGeom>
          <a:ln w="57150">
            <a:solidFill>
              <a:schemeClr val="bg1">
                <a:lumMod val="65000"/>
              </a:schemeClr>
            </a:solidFill>
          </a:ln>
        </p:spPr>
      </p:pic>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34609" y="452986"/>
            <a:ext cx="4345628" cy="2256093"/>
          </a:xfrm>
          <a:prstGeom prst="rect">
            <a:avLst/>
          </a:prstGeom>
          <a:ln w="57150">
            <a:solidFill>
              <a:schemeClr val="bg1">
                <a:lumMod val="65000"/>
              </a:schemeClr>
            </a:solidFill>
          </a:ln>
        </p:spPr>
      </p:pic>
      <p:pic>
        <p:nvPicPr>
          <p:cNvPr id="14" name="Picture 1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93011" y="4308769"/>
            <a:ext cx="4427996" cy="2318323"/>
          </a:xfrm>
          <a:prstGeom prst="rect">
            <a:avLst/>
          </a:prstGeom>
          <a:ln w="57150">
            <a:solidFill>
              <a:schemeClr val="bg1">
                <a:lumMod val="65000"/>
              </a:schemeClr>
            </a:solidFill>
          </a:ln>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26190" y="1763369"/>
            <a:ext cx="4276613" cy="2164158"/>
          </a:xfrm>
          <a:prstGeom prst="rect">
            <a:avLst/>
          </a:prstGeom>
          <a:ln w="57150">
            <a:solidFill>
              <a:schemeClr val="bg1">
                <a:lumMod val="65000"/>
              </a:schemeClr>
            </a:solidFill>
          </a:ln>
        </p:spPr>
      </p:pic>
      <p:pic>
        <p:nvPicPr>
          <p:cNvPr id="16" name="Picture 1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97330" y="1086526"/>
            <a:ext cx="4257560" cy="2179988"/>
          </a:xfrm>
          <a:prstGeom prst="rect">
            <a:avLst/>
          </a:prstGeom>
          <a:ln w="57150">
            <a:solidFill>
              <a:schemeClr val="bg1">
                <a:lumMod val="65000"/>
              </a:schemeClr>
            </a:solidFill>
          </a:ln>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671865" y="3690207"/>
            <a:ext cx="4367104" cy="3005237"/>
          </a:xfrm>
          <a:prstGeom prst="rect">
            <a:avLst/>
          </a:prstGeom>
          <a:ln w="57150">
            <a:solidFill>
              <a:schemeClr val="bg1">
                <a:lumMod val="65000"/>
              </a:schemeClr>
            </a:solidFill>
          </a:ln>
        </p:spPr>
      </p:pic>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274132" y="2481447"/>
            <a:ext cx="4410309" cy="2578453"/>
          </a:xfrm>
          <a:prstGeom prst="rect">
            <a:avLst/>
          </a:prstGeom>
          <a:ln w="57150">
            <a:solidFill>
              <a:schemeClr val="bg1">
                <a:lumMod val="65000"/>
              </a:schemeClr>
            </a:solidFill>
          </a:ln>
        </p:spPr>
      </p:pic>
      <p:pic>
        <p:nvPicPr>
          <p:cNvPr id="19" name="Picture 18"/>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18398" y="292375"/>
            <a:ext cx="3938231" cy="2467408"/>
          </a:xfrm>
          <a:prstGeom prst="rect">
            <a:avLst/>
          </a:prstGeom>
          <a:ln w="57150">
            <a:solidFill>
              <a:schemeClr val="bg1">
                <a:lumMod val="65000"/>
              </a:schemeClr>
            </a:solidFill>
          </a:ln>
        </p:spPr>
      </p:pic>
      <p:pic>
        <p:nvPicPr>
          <p:cNvPr id="20" name="Picture 1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47708" y="354352"/>
            <a:ext cx="3852309" cy="4292192"/>
          </a:xfrm>
          <a:prstGeom prst="rect">
            <a:avLst/>
          </a:prstGeom>
          <a:ln w="57150">
            <a:solidFill>
              <a:schemeClr val="bg1">
                <a:lumMod val="65000"/>
              </a:schemeClr>
            </a:solidFill>
          </a:ln>
        </p:spPr>
      </p:pic>
      <p:pic>
        <p:nvPicPr>
          <p:cNvPr id="21" name="Picture 2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031375" y="1663617"/>
            <a:ext cx="4517092" cy="2411734"/>
          </a:xfrm>
          <a:prstGeom prst="rect">
            <a:avLst/>
          </a:prstGeom>
          <a:ln w="57150">
            <a:solidFill>
              <a:schemeClr val="bg1">
                <a:lumMod val="65000"/>
              </a:schemeClr>
            </a:solidFill>
          </a:ln>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70883" y="3824335"/>
            <a:ext cx="4313074" cy="2750148"/>
          </a:xfrm>
          <a:prstGeom prst="rect">
            <a:avLst/>
          </a:prstGeom>
          <a:ln w="57150">
            <a:solidFill>
              <a:schemeClr val="bg1">
                <a:lumMod val="65000"/>
              </a:schemeClr>
            </a:solidFill>
          </a:ln>
        </p:spPr>
      </p:pic>
      <p:pic>
        <p:nvPicPr>
          <p:cNvPr id="23" name="Picture 2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512960" y="3820979"/>
            <a:ext cx="3980839" cy="2083559"/>
          </a:xfrm>
          <a:prstGeom prst="rect">
            <a:avLst/>
          </a:prstGeom>
          <a:ln w="57150">
            <a:solidFill>
              <a:schemeClr val="bg1">
                <a:lumMod val="65000"/>
              </a:schemeClr>
            </a:solidFill>
          </a:ln>
        </p:spPr>
      </p:pic>
      <p:pic>
        <p:nvPicPr>
          <p:cNvPr id="24" name="Picture 2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50905" y="1462563"/>
            <a:ext cx="3374133" cy="4261448"/>
          </a:xfrm>
          <a:prstGeom prst="rect">
            <a:avLst/>
          </a:prstGeom>
          <a:ln w="57150">
            <a:solidFill>
              <a:schemeClr val="bg1">
                <a:lumMod val="65000"/>
              </a:schemeClr>
            </a:solidFill>
          </a:ln>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63830" y="3742460"/>
            <a:ext cx="4566067" cy="1853240"/>
          </a:xfrm>
          <a:prstGeom prst="rect">
            <a:avLst/>
          </a:prstGeom>
          <a:ln w="57150">
            <a:solidFill>
              <a:schemeClr val="bg1">
                <a:lumMod val="65000"/>
              </a:schemeClr>
            </a:solidFill>
          </a:ln>
        </p:spPr>
      </p:pic>
      <p:pic>
        <p:nvPicPr>
          <p:cNvPr id="26" name="Picture 2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989162" y="533565"/>
            <a:ext cx="4237012" cy="2422195"/>
          </a:xfrm>
          <a:prstGeom prst="rect">
            <a:avLst/>
          </a:prstGeom>
          <a:ln w="57150">
            <a:solidFill>
              <a:schemeClr val="bg1">
                <a:lumMod val="65000"/>
              </a:schemeClr>
            </a:solidFill>
          </a:ln>
        </p:spPr>
      </p:pic>
      <p:pic>
        <p:nvPicPr>
          <p:cNvPr id="27" name="Picture 26"/>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875726" y="804881"/>
            <a:ext cx="5269509" cy="3169075"/>
          </a:xfrm>
          <a:prstGeom prst="rect">
            <a:avLst/>
          </a:prstGeom>
          <a:ln w="57150">
            <a:solidFill>
              <a:schemeClr val="bg1">
                <a:lumMod val="65000"/>
              </a:schemeClr>
            </a:solidFill>
          </a:ln>
        </p:spPr>
      </p:pic>
      <p:pic>
        <p:nvPicPr>
          <p:cNvPr id="28" name="Picture 27"/>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752484" y="1443171"/>
            <a:ext cx="3290550" cy="3908230"/>
          </a:xfrm>
          <a:prstGeom prst="rect">
            <a:avLst/>
          </a:prstGeom>
          <a:ln w="57150">
            <a:solidFill>
              <a:schemeClr val="bg1">
                <a:lumMod val="65000"/>
              </a:schemeClr>
            </a:solidFill>
          </a:ln>
        </p:spPr>
      </p:pic>
      <p:pic>
        <p:nvPicPr>
          <p:cNvPr id="29" name="Picture 28"/>
          <p:cNvPicPr>
            <a:picLocks noChangeAspect="1"/>
          </p:cNvPicPr>
          <p:nvPr/>
        </p:nvPicPr>
        <p:blipFill>
          <a:blip r:embed="rId23"/>
          <a:stretch>
            <a:fillRect/>
          </a:stretch>
        </p:blipFill>
        <p:spPr>
          <a:xfrm>
            <a:off x="213120" y="3308342"/>
            <a:ext cx="6180470" cy="3064696"/>
          </a:xfrm>
          <a:prstGeom prst="rect">
            <a:avLst/>
          </a:prstGeom>
          <a:ln w="57150">
            <a:solidFill>
              <a:schemeClr val="bg1">
                <a:lumMod val="65000"/>
              </a:schemeClr>
            </a:solidFill>
          </a:ln>
        </p:spPr>
      </p:pic>
      <p:pic>
        <p:nvPicPr>
          <p:cNvPr id="30" name="Picture 29"/>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679984" y="165068"/>
            <a:ext cx="4373931" cy="3135028"/>
          </a:xfrm>
          <a:prstGeom prst="rect">
            <a:avLst/>
          </a:prstGeom>
          <a:ln w="57150">
            <a:solidFill>
              <a:schemeClr val="bg1">
                <a:lumMod val="65000"/>
              </a:schemeClr>
            </a:solidFill>
          </a:ln>
        </p:spPr>
      </p:pic>
      <p:pic>
        <p:nvPicPr>
          <p:cNvPr id="31" name="Picture 30"/>
          <p:cNvPicPr>
            <a:picLocks noChangeAspect="1"/>
          </p:cNvPicPr>
          <p:nvPr/>
        </p:nvPicPr>
        <p:blipFill>
          <a:blip r:embed="rId25"/>
          <a:stretch>
            <a:fillRect/>
          </a:stretch>
        </p:blipFill>
        <p:spPr>
          <a:xfrm>
            <a:off x="6307259" y="157813"/>
            <a:ext cx="5066144" cy="2864992"/>
          </a:xfrm>
          <a:prstGeom prst="rect">
            <a:avLst/>
          </a:prstGeom>
          <a:ln w="57150">
            <a:solidFill>
              <a:schemeClr val="bg1">
                <a:lumMod val="65000"/>
              </a:schemeClr>
            </a:solidFill>
          </a:ln>
        </p:spPr>
      </p:pic>
      <p:pic>
        <p:nvPicPr>
          <p:cNvPr id="32" name="Picture 31"/>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453436" y="1887406"/>
            <a:ext cx="3587113" cy="4330333"/>
          </a:xfrm>
          <a:prstGeom prst="rect">
            <a:avLst/>
          </a:prstGeom>
          <a:ln w="57150">
            <a:solidFill>
              <a:schemeClr val="bg1">
                <a:lumMod val="65000"/>
              </a:schemeClr>
            </a:solidFill>
          </a:ln>
        </p:spPr>
      </p:pic>
      <p:pic>
        <p:nvPicPr>
          <p:cNvPr id="33" name="Picture 3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19355" y="1727320"/>
            <a:ext cx="5038561" cy="3532981"/>
          </a:xfrm>
          <a:prstGeom prst="rect">
            <a:avLst/>
          </a:prstGeom>
          <a:ln w="57150">
            <a:solidFill>
              <a:schemeClr val="bg1">
                <a:lumMod val="65000"/>
              </a:schemeClr>
            </a:solidFill>
          </a:ln>
        </p:spPr>
      </p:pic>
      <p:pic>
        <p:nvPicPr>
          <p:cNvPr id="34" name="Picture 3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137610" y="286590"/>
            <a:ext cx="3897843" cy="2074330"/>
          </a:xfrm>
          <a:prstGeom prst="rect">
            <a:avLst/>
          </a:prstGeom>
          <a:ln w="57150">
            <a:solidFill>
              <a:schemeClr val="bg1">
                <a:lumMod val="65000"/>
              </a:schemeClr>
            </a:solidFill>
          </a:ln>
        </p:spPr>
      </p:pic>
      <p:pic>
        <p:nvPicPr>
          <p:cNvPr id="35" name="Picture 34"/>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612710" y="1627656"/>
            <a:ext cx="4585534" cy="2441954"/>
          </a:xfrm>
          <a:prstGeom prst="rect">
            <a:avLst/>
          </a:prstGeom>
          <a:ln w="57150">
            <a:solidFill>
              <a:schemeClr val="bg1">
                <a:lumMod val="65000"/>
              </a:schemeClr>
            </a:solidFill>
          </a:ln>
        </p:spPr>
      </p:pic>
      <p:pic>
        <p:nvPicPr>
          <p:cNvPr id="36" name="Picture 35"/>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1949019" y="3048856"/>
            <a:ext cx="4376940" cy="2290877"/>
          </a:xfrm>
          <a:prstGeom prst="rect">
            <a:avLst/>
          </a:prstGeom>
          <a:ln w="57150">
            <a:solidFill>
              <a:schemeClr val="bg1">
                <a:lumMod val="65000"/>
              </a:schemeClr>
            </a:solidFill>
          </a:ln>
        </p:spPr>
      </p:pic>
      <p:pic>
        <p:nvPicPr>
          <p:cNvPr id="37" name="Picture 36"/>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061688" y="2565263"/>
            <a:ext cx="4799834" cy="2689562"/>
          </a:xfrm>
          <a:prstGeom prst="rect">
            <a:avLst/>
          </a:prstGeom>
          <a:ln w="57150">
            <a:solidFill>
              <a:schemeClr val="bg1">
                <a:lumMod val="65000"/>
              </a:schemeClr>
            </a:solidFill>
          </a:ln>
        </p:spPr>
      </p:pic>
      <p:pic>
        <p:nvPicPr>
          <p:cNvPr id="38" name="Picture 37"/>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3250766" y="1178969"/>
            <a:ext cx="5695673" cy="3668567"/>
          </a:xfrm>
          <a:prstGeom prst="rect">
            <a:avLst/>
          </a:prstGeom>
          <a:ln w="57150">
            <a:solidFill>
              <a:schemeClr val="bg1">
                <a:lumMod val="65000"/>
              </a:schemeClr>
            </a:solidFill>
          </a:ln>
        </p:spPr>
      </p:pic>
      <p:sp>
        <p:nvSpPr>
          <p:cNvPr id="39" name="TextBox 38"/>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6073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50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childTnLst>
                          </p:cTn>
                        </p:par>
                        <p:par>
                          <p:cTn id="20" fill="hold">
                            <p:stCondLst>
                              <p:cond delay="6500"/>
                            </p:stCondLst>
                            <p:childTnLst>
                              <p:par>
                                <p:cTn id="21" presetID="10" presetClass="entr" presetSubtype="0" fill="hold" nodeType="afterEffect">
                                  <p:stCondLst>
                                    <p:cond delay="7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childTnLst>
                          </p:cTn>
                        </p:par>
                        <p:par>
                          <p:cTn id="24" fill="hold">
                            <p:stCondLst>
                              <p:cond delay="8000"/>
                            </p:stCondLst>
                            <p:childTnLst>
                              <p:par>
                                <p:cTn id="25" presetID="10" presetClass="entr" presetSubtype="0" fill="hold" nodeType="after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childTnLst>
                          </p:cTn>
                        </p:par>
                        <p:par>
                          <p:cTn id="28" fill="hold">
                            <p:stCondLst>
                              <p:cond delay="9250"/>
                            </p:stCondLst>
                            <p:childTnLst>
                              <p:par>
                                <p:cTn id="29" presetID="10" presetClass="entr" presetSubtype="0" fill="hold" nodeType="after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childTnLst>
                          </p:cTn>
                        </p:par>
                        <p:par>
                          <p:cTn id="32" fill="hold">
                            <p:stCondLst>
                              <p:cond delay="10500"/>
                            </p:stCondLst>
                            <p:childTnLst>
                              <p:par>
                                <p:cTn id="33" presetID="10" presetClass="entr" presetSubtype="0" fill="hold" nodeType="after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750"/>
                                        <p:tgtEl>
                                          <p:spTgt spid="16"/>
                                        </p:tgtEl>
                                      </p:cBhvr>
                                    </p:animEffect>
                                  </p:childTnLst>
                                </p:cTn>
                              </p:par>
                            </p:childTnLst>
                          </p:cTn>
                        </p:par>
                        <p:par>
                          <p:cTn id="36" fill="hold">
                            <p:stCondLst>
                              <p:cond delay="11750"/>
                            </p:stCondLst>
                            <p:childTnLst>
                              <p:par>
                                <p:cTn id="37" presetID="10" presetClass="entr" presetSubtype="0" fill="hold" nodeType="afterEffect">
                                  <p:stCondLst>
                                    <p:cond delay="50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750"/>
                                        <p:tgtEl>
                                          <p:spTgt spid="17"/>
                                        </p:tgtEl>
                                      </p:cBhvr>
                                    </p:animEffect>
                                  </p:childTnLst>
                                </p:cTn>
                              </p:par>
                            </p:childTnLst>
                          </p:cTn>
                        </p:par>
                        <p:par>
                          <p:cTn id="40" fill="hold">
                            <p:stCondLst>
                              <p:cond delay="13000"/>
                            </p:stCondLst>
                            <p:childTnLst>
                              <p:par>
                                <p:cTn id="41" presetID="10" presetClass="entr" presetSubtype="0" fill="hold" nodeType="after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750"/>
                                        <p:tgtEl>
                                          <p:spTgt spid="18"/>
                                        </p:tgtEl>
                                      </p:cBhvr>
                                    </p:animEffect>
                                  </p:childTnLst>
                                </p:cTn>
                              </p:par>
                            </p:childTnLst>
                          </p:cTn>
                        </p:par>
                        <p:par>
                          <p:cTn id="44" fill="hold">
                            <p:stCondLst>
                              <p:cond delay="14000"/>
                            </p:stCondLst>
                            <p:childTnLst>
                              <p:par>
                                <p:cTn id="45" presetID="10" presetClass="entr" presetSubtype="0" fill="hold" nodeType="after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750"/>
                                        <p:tgtEl>
                                          <p:spTgt spid="19"/>
                                        </p:tgtEl>
                                      </p:cBhvr>
                                    </p:animEffect>
                                  </p:childTnLst>
                                </p:cTn>
                              </p:par>
                            </p:childTnLst>
                          </p:cTn>
                        </p:par>
                        <p:par>
                          <p:cTn id="48" fill="hold">
                            <p:stCondLst>
                              <p:cond delay="15000"/>
                            </p:stCondLst>
                            <p:childTnLst>
                              <p:par>
                                <p:cTn id="49" presetID="10" presetClass="entr" presetSubtype="0" fill="hold" nodeType="afterEffect">
                                  <p:stCondLst>
                                    <p:cond delay="25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750"/>
                                        <p:tgtEl>
                                          <p:spTgt spid="20"/>
                                        </p:tgtEl>
                                      </p:cBhvr>
                                    </p:animEffect>
                                  </p:childTnLst>
                                </p:cTn>
                              </p:par>
                            </p:childTnLst>
                          </p:cTn>
                        </p:par>
                        <p:par>
                          <p:cTn id="52" fill="hold">
                            <p:stCondLst>
                              <p:cond delay="16000"/>
                            </p:stCondLst>
                            <p:childTnLst>
                              <p:par>
                                <p:cTn id="53" presetID="10" presetClass="entr" presetSubtype="0" fill="hold" nodeType="afterEffect">
                                  <p:stCondLst>
                                    <p:cond delay="25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750"/>
                                        <p:tgtEl>
                                          <p:spTgt spid="21"/>
                                        </p:tgtEl>
                                      </p:cBhvr>
                                    </p:animEffect>
                                  </p:childTnLst>
                                </p:cTn>
                              </p:par>
                            </p:childTnLst>
                          </p:cTn>
                        </p:par>
                        <p:par>
                          <p:cTn id="56" fill="hold">
                            <p:stCondLst>
                              <p:cond delay="17000"/>
                            </p:stCondLst>
                            <p:childTnLst>
                              <p:par>
                                <p:cTn id="57" presetID="10" presetClass="entr" presetSubtype="0" fill="hold" nodeType="afterEffect">
                                  <p:stCondLst>
                                    <p:cond delay="25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750"/>
                                        <p:tgtEl>
                                          <p:spTgt spid="22"/>
                                        </p:tgtEl>
                                      </p:cBhvr>
                                    </p:animEffect>
                                  </p:childTnLst>
                                </p:cTn>
                              </p:par>
                            </p:childTnLst>
                          </p:cTn>
                        </p:par>
                        <p:par>
                          <p:cTn id="60" fill="hold">
                            <p:stCondLst>
                              <p:cond delay="18000"/>
                            </p:stCondLst>
                            <p:childTnLst>
                              <p:par>
                                <p:cTn id="61" presetID="10" presetClass="entr" presetSubtype="0" fill="hold" nodeType="afterEffect">
                                  <p:stCondLst>
                                    <p:cond delay="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750"/>
                                        <p:tgtEl>
                                          <p:spTgt spid="23"/>
                                        </p:tgtEl>
                                      </p:cBhvr>
                                    </p:animEffect>
                                  </p:childTnLst>
                                </p:cTn>
                              </p:par>
                            </p:childTnLst>
                          </p:cTn>
                        </p:par>
                        <p:par>
                          <p:cTn id="64" fill="hold">
                            <p:stCondLst>
                              <p:cond delay="19000"/>
                            </p:stCondLst>
                            <p:childTnLst>
                              <p:par>
                                <p:cTn id="65" presetID="10" presetClass="entr" presetSubtype="0" fill="hold" nodeType="afterEffect">
                                  <p:stCondLst>
                                    <p:cond delay="25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50"/>
                                        <p:tgtEl>
                                          <p:spTgt spid="24"/>
                                        </p:tgtEl>
                                      </p:cBhvr>
                                    </p:animEffect>
                                  </p:childTnLst>
                                </p:cTn>
                              </p:par>
                            </p:childTnLst>
                          </p:cTn>
                        </p:par>
                        <p:par>
                          <p:cTn id="68" fill="hold">
                            <p:stCondLst>
                              <p:cond delay="20000"/>
                            </p:stCondLst>
                            <p:childTnLst>
                              <p:par>
                                <p:cTn id="69" presetID="10" presetClass="entr" presetSubtype="0" fill="hold" nodeType="afterEffect">
                                  <p:stCondLst>
                                    <p:cond delay="25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750"/>
                                        <p:tgtEl>
                                          <p:spTgt spid="25"/>
                                        </p:tgtEl>
                                      </p:cBhvr>
                                    </p:animEffect>
                                  </p:childTnLst>
                                </p:cTn>
                              </p:par>
                            </p:childTnLst>
                          </p:cTn>
                        </p:par>
                        <p:par>
                          <p:cTn id="72" fill="hold">
                            <p:stCondLst>
                              <p:cond delay="21000"/>
                            </p:stCondLst>
                            <p:childTnLst>
                              <p:par>
                                <p:cTn id="73" presetID="10" presetClass="entr" presetSubtype="0" fill="hold" nodeType="afterEffect">
                                  <p:stCondLst>
                                    <p:cond delay="25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750"/>
                                        <p:tgtEl>
                                          <p:spTgt spid="26"/>
                                        </p:tgtEl>
                                      </p:cBhvr>
                                    </p:animEffect>
                                  </p:childTnLst>
                                </p:cTn>
                              </p:par>
                            </p:childTnLst>
                          </p:cTn>
                        </p:par>
                        <p:par>
                          <p:cTn id="76" fill="hold">
                            <p:stCondLst>
                              <p:cond delay="22000"/>
                            </p:stCondLst>
                            <p:childTnLst>
                              <p:par>
                                <p:cTn id="77" presetID="10" presetClass="entr" presetSubtype="0" fill="hold" nodeType="afterEffect">
                                  <p:stCondLst>
                                    <p:cond delay="25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750"/>
                                        <p:tgtEl>
                                          <p:spTgt spid="27"/>
                                        </p:tgtEl>
                                      </p:cBhvr>
                                    </p:animEffect>
                                  </p:childTnLst>
                                </p:cTn>
                              </p:par>
                            </p:childTnLst>
                          </p:cTn>
                        </p:par>
                        <p:par>
                          <p:cTn id="80" fill="hold">
                            <p:stCondLst>
                              <p:cond delay="23000"/>
                            </p:stCondLst>
                            <p:childTnLst>
                              <p:par>
                                <p:cTn id="81" presetID="10" presetClass="entr" presetSubtype="0" fill="hold" nodeType="afterEffect">
                                  <p:stCondLst>
                                    <p:cond delay="25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750"/>
                                        <p:tgtEl>
                                          <p:spTgt spid="28"/>
                                        </p:tgtEl>
                                      </p:cBhvr>
                                    </p:animEffect>
                                  </p:childTnLst>
                                </p:cTn>
                              </p:par>
                            </p:childTnLst>
                          </p:cTn>
                        </p:par>
                        <p:par>
                          <p:cTn id="84" fill="hold">
                            <p:stCondLst>
                              <p:cond delay="24000"/>
                            </p:stCondLst>
                            <p:childTnLst>
                              <p:par>
                                <p:cTn id="85" presetID="10" presetClass="entr" presetSubtype="0" fill="hold" nodeType="afterEffect">
                                  <p:stCondLst>
                                    <p:cond delay="25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750"/>
                                        <p:tgtEl>
                                          <p:spTgt spid="29"/>
                                        </p:tgtEl>
                                      </p:cBhvr>
                                    </p:animEffect>
                                  </p:childTnLst>
                                </p:cTn>
                              </p:par>
                            </p:childTnLst>
                          </p:cTn>
                        </p:par>
                        <p:par>
                          <p:cTn id="88" fill="hold">
                            <p:stCondLst>
                              <p:cond delay="25000"/>
                            </p:stCondLst>
                            <p:childTnLst>
                              <p:par>
                                <p:cTn id="89" presetID="10" presetClass="entr" presetSubtype="0" fill="hold" nodeType="afterEffect">
                                  <p:stCondLst>
                                    <p:cond delay="25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750"/>
                                        <p:tgtEl>
                                          <p:spTgt spid="30"/>
                                        </p:tgtEl>
                                      </p:cBhvr>
                                    </p:animEffect>
                                  </p:childTnLst>
                                </p:cTn>
                              </p:par>
                            </p:childTnLst>
                          </p:cTn>
                        </p:par>
                        <p:par>
                          <p:cTn id="92" fill="hold">
                            <p:stCondLst>
                              <p:cond delay="26000"/>
                            </p:stCondLst>
                            <p:childTnLst>
                              <p:par>
                                <p:cTn id="93" presetID="10" presetClass="entr" presetSubtype="0" fill="hold" nodeType="afterEffect">
                                  <p:stCondLst>
                                    <p:cond delay="25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750"/>
                                        <p:tgtEl>
                                          <p:spTgt spid="31"/>
                                        </p:tgtEl>
                                      </p:cBhvr>
                                    </p:animEffect>
                                  </p:childTnLst>
                                </p:cTn>
                              </p:par>
                            </p:childTnLst>
                          </p:cTn>
                        </p:par>
                        <p:par>
                          <p:cTn id="96" fill="hold">
                            <p:stCondLst>
                              <p:cond delay="27000"/>
                            </p:stCondLst>
                            <p:childTnLst>
                              <p:par>
                                <p:cTn id="97" presetID="10" presetClass="entr" presetSubtype="0" fill="hold" nodeType="afterEffect">
                                  <p:stCondLst>
                                    <p:cond delay="25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750"/>
                                        <p:tgtEl>
                                          <p:spTgt spid="32"/>
                                        </p:tgtEl>
                                      </p:cBhvr>
                                    </p:animEffect>
                                  </p:childTnLst>
                                </p:cTn>
                              </p:par>
                            </p:childTnLst>
                          </p:cTn>
                        </p:par>
                        <p:par>
                          <p:cTn id="100" fill="hold">
                            <p:stCondLst>
                              <p:cond delay="28000"/>
                            </p:stCondLst>
                            <p:childTnLst>
                              <p:par>
                                <p:cTn id="101" presetID="10" presetClass="entr" presetSubtype="0" fill="hold" nodeType="afterEffect">
                                  <p:stCondLst>
                                    <p:cond delay="25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750"/>
                                        <p:tgtEl>
                                          <p:spTgt spid="33"/>
                                        </p:tgtEl>
                                      </p:cBhvr>
                                    </p:animEffect>
                                  </p:childTnLst>
                                </p:cTn>
                              </p:par>
                            </p:childTnLst>
                          </p:cTn>
                        </p:par>
                        <p:par>
                          <p:cTn id="104" fill="hold">
                            <p:stCondLst>
                              <p:cond delay="29000"/>
                            </p:stCondLst>
                            <p:childTnLst>
                              <p:par>
                                <p:cTn id="105" presetID="10" presetClass="entr" presetSubtype="0" fill="hold" nodeType="afterEffect">
                                  <p:stCondLst>
                                    <p:cond delay="25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750"/>
                                        <p:tgtEl>
                                          <p:spTgt spid="34"/>
                                        </p:tgtEl>
                                      </p:cBhvr>
                                    </p:animEffect>
                                  </p:childTnLst>
                                </p:cTn>
                              </p:par>
                            </p:childTnLst>
                          </p:cTn>
                        </p:par>
                        <p:par>
                          <p:cTn id="108" fill="hold">
                            <p:stCondLst>
                              <p:cond delay="30000"/>
                            </p:stCondLst>
                            <p:childTnLst>
                              <p:par>
                                <p:cTn id="109" presetID="10" presetClass="entr" presetSubtype="0" fill="hold" nodeType="afterEffect">
                                  <p:stCondLst>
                                    <p:cond delay="25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750"/>
                                        <p:tgtEl>
                                          <p:spTgt spid="35"/>
                                        </p:tgtEl>
                                      </p:cBhvr>
                                    </p:animEffect>
                                  </p:childTnLst>
                                </p:cTn>
                              </p:par>
                            </p:childTnLst>
                          </p:cTn>
                        </p:par>
                        <p:par>
                          <p:cTn id="112" fill="hold">
                            <p:stCondLst>
                              <p:cond delay="31000"/>
                            </p:stCondLst>
                            <p:childTnLst>
                              <p:par>
                                <p:cTn id="113" presetID="10" presetClass="entr" presetSubtype="0" fill="hold" nodeType="afterEffect">
                                  <p:stCondLst>
                                    <p:cond delay="25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750"/>
                                        <p:tgtEl>
                                          <p:spTgt spid="36"/>
                                        </p:tgtEl>
                                      </p:cBhvr>
                                    </p:animEffect>
                                  </p:childTnLst>
                                </p:cTn>
                              </p:par>
                            </p:childTnLst>
                          </p:cTn>
                        </p:par>
                        <p:par>
                          <p:cTn id="116" fill="hold">
                            <p:stCondLst>
                              <p:cond delay="32000"/>
                            </p:stCondLst>
                            <p:childTnLst>
                              <p:par>
                                <p:cTn id="117" presetID="10" presetClass="entr" presetSubtype="0" fill="hold" nodeType="afterEffect">
                                  <p:stCondLst>
                                    <p:cond delay="25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750"/>
                                        <p:tgtEl>
                                          <p:spTgt spid="37"/>
                                        </p:tgtEl>
                                      </p:cBhvr>
                                    </p:animEffect>
                                  </p:childTnLst>
                                </p:cTn>
                              </p:par>
                            </p:childTnLst>
                          </p:cTn>
                        </p:par>
                        <p:par>
                          <p:cTn id="120" fill="hold">
                            <p:stCondLst>
                              <p:cond delay="33000"/>
                            </p:stCondLst>
                            <p:childTnLst>
                              <p:par>
                                <p:cTn id="121" presetID="10" presetClass="entr" presetSubtype="0" fill="hold" nodeType="afterEffect">
                                  <p:stCondLst>
                                    <p:cond delay="25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a:ext>
            </a:extLst>
          </a:blip>
          <a:stretch>
            <a:fillRect/>
          </a:stretch>
        </p:blipFill>
        <p:spPr>
          <a:xfrm>
            <a:off x="2070847" y="185356"/>
            <a:ext cx="8050306" cy="6503271"/>
          </a:xfrm>
          <a:prstGeom prst="rect">
            <a:avLst/>
          </a:prstGeom>
        </p:spPr>
      </p:pic>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1457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666568" y="409833"/>
            <a:ext cx="11144431" cy="5930776"/>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2723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6033"/>
            <a:ext cx="12192000" cy="7397090"/>
          </a:xfrm>
          <a:prstGeom prst="rect">
            <a:avLst/>
          </a:prstGeom>
        </p:spPr>
      </p:pic>
    </p:spTree>
    <p:extLst>
      <p:ext uri="{BB962C8B-B14F-4D97-AF65-F5344CB8AC3E}">
        <p14:creationId xmlns:p14="http://schemas.microsoft.com/office/powerpoint/2010/main" val="416365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stretch>
            <a:fillRect/>
          </a:stretch>
        </p:blipFill>
        <p:spPr>
          <a:xfrm>
            <a:off x="0" y="1385436"/>
            <a:ext cx="12192000" cy="4043159"/>
          </a:xfrm>
          <a:prstGeom prst="rect">
            <a:avLst/>
          </a:prstGeom>
        </p:spPr>
      </p:pic>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73521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172624" y="462537"/>
            <a:ext cx="9846751" cy="5704325"/>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9224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stretch>
            <a:fillRect/>
          </a:stretch>
        </p:blipFill>
        <p:spPr>
          <a:xfrm>
            <a:off x="836096" y="0"/>
            <a:ext cx="10519808" cy="6858000"/>
          </a:xfrm>
          <a:prstGeom prst="rect">
            <a:avLst/>
          </a:prstGeom>
        </p:spPr>
      </p:pic>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569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mayalunachristobel.com/wordpress/wp-content/uploads/2014/09/dark-alley.png"/>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822960" y="-6544"/>
            <a:ext cx="13729063" cy="68737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u="none" dirty="0" smtClean="0">
                <a:solidFill>
                  <a:schemeClr val="bg1"/>
                </a:solidFill>
                <a:effectLst>
                  <a:outerShdw blurRad="38100" dist="38100" dir="2700000" algn="tl">
                    <a:srgbClr val="000000">
                      <a:alpha val="43137"/>
                    </a:srgbClr>
                  </a:outerShdw>
                </a:effectLst>
              </a:rPr>
              <a:t>On Becoming Vulnerable</a:t>
            </a:r>
            <a:endParaRPr lang="en-US" u="none"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7541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1026" name="Picture 2" descr="http://f.tqn.com/y/horror/1/S/K/P/2/-/The-Forest-01.jpg"/>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0" y="-850683"/>
            <a:ext cx="12192000" cy="8134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26411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3" name="Content Placeholder 2"/>
          <p:cNvSpPr>
            <a:spLocks noGrp="1"/>
          </p:cNvSpPr>
          <p:nvPr>
            <p:ph idx="1"/>
          </p:nvPr>
        </p:nvSpPr>
        <p:spPr/>
        <p:txBody>
          <a:bodyPr/>
          <a:lstStyle/>
          <a:p>
            <a:r>
              <a:rPr lang="en-US" dirty="0" smtClean="0"/>
              <a:t>(friendship)</a:t>
            </a:r>
            <a:endParaRPr lang="en-US" dirty="0"/>
          </a:p>
        </p:txBody>
      </p:sp>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37080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stretch>
            <a:fillRect/>
          </a:stretch>
        </p:blipFill>
        <p:spPr>
          <a:xfrm>
            <a:off x="0" y="-1"/>
            <a:ext cx="12192000" cy="6858001"/>
          </a:xfrm>
          <a:prstGeom prst="rect">
            <a:avLst/>
          </a:prstGeom>
        </p:spPr>
      </p:pic>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15510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none" dirty="0" smtClean="0"/>
              <a:t>%</a:t>
            </a:r>
            <a:endParaRPr lang="en-US" u="none" dirty="0"/>
          </a:p>
        </p:txBody>
      </p:sp>
      <p:pic>
        <p:nvPicPr>
          <p:cNvPr id="4" name="Content Placeholder 3"/>
          <p:cNvPicPr>
            <a:picLocks noGrp="1" noChangeAspect="1"/>
          </p:cNvPicPr>
          <p:nvPr>
            <p:ph idx="1"/>
          </p:nvPr>
        </p:nvPicPr>
        <p:blipFill>
          <a:blip r:embed="rId3"/>
          <a:stretch>
            <a:fillRect/>
          </a:stretch>
        </p:blipFill>
        <p:spPr>
          <a:xfrm>
            <a:off x="0" y="-1"/>
            <a:ext cx="12192000" cy="6858001"/>
          </a:xfrm>
          <a:prstGeom prst="rect">
            <a:avLst/>
          </a:prstGeom>
        </p:spPr>
      </p:pic>
      <p:sp>
        <p:nvSpPr>
          <p:cNvPr id="3" name="TextBox 2"/>
          <p:cNvSpPr txBox="1"/>
          <p:nvPr/>
        </p:nvSpPr>
        <p:spPr>
          <a:xfrm>
            <a:off x="0" y="475833"/>
            <a:ext cx="12192000" cy="5601533"/>
          </a:xfrm>
          <a:prstGeom prst="rect">
            <a:avLst/>
          </a:prstGeom>
          <a:noFill/>
        </p:spPr>
        <p:txBody>
          <a:bodyPr wrap="square" rtlCol="0" anchor="ctr" anchorCtr="0">
            <a:spAutoFit/>
          </a:bodyPr>
          <a:lstStyle/>
          <a:p>
            <a:r>
              <a:rPr lang="en-US" sz="5400" b="1" dirty="0">
                <a:solidFill>
                  <a:schemeClr val="bg1"/>
                </a:solidFill>
                <a:effectLst>
                  <a:outerShdw blurRad="38100" dist="38100" dir="2700000" algn="tl">
                    <a:srgbClr val="000000">
                      <a:alpha val="43137"/>
                    </a:srgbClr>
                  </a:outerShdw>
                </a:effectLst>
              </a:rPr>
              <a:t>“I know vulnerability is kind of the core of shame and fear and our struggle for worthiness, but it appears that it’s also the birthplace of joy, of creativity, of belonging, of love</a:t>
            </a:r>
            <a:r>
              <a:rPr lang="en-US" sz="5400" b="1" dirty="0" smtClean="0">
                <a:solidFill>
                  <a:schemeClr val="bg1"/>
                </a:solidFill>
                <a:effectLst>
                  <a:outerShdw blurRad="38100" dist="38100" dir="2700000" algn="tl">
                    <a:srgbClr val="000000">
                      <a:alpha val="43137"/>
                    </a:srgbClr>
                  </a:outerShdw>
                </a:effectLst>
              </a:rPr>
              <a:t>.”</a:t>
            </a:r>
          </a:p>
          <a:p>
            <a:pPr algn="r"/>
            <a:r>
              <a:rPr lang="en-US" sz="4000" b="1" dirty="0" smtClean="0">
                <a:solidFill>
                  <a:schemeClr val="bg1"/>
                </a:solidFill>
                <a:effectLst>
                  <a:outerShdw blurRad="38100" dist="38100" dir="2700000" algn="tl">
                    <a:srgbClr val="000000">
                      <a:alpha val="43137"/>
                    </a:srgbClr>
                  </a:outerShdw>
                </a:effectLst>
              </a:rPr>
              <a:t>- </a:t>
            </a:r>
            <a:r>
              <a:rPr lang="en-US" sz="4000" b="1" dirty="0" err="1" smtClean="0">
                <a:solidFill>
                  <a:schemeClr val="bg1"/>
                </a:solidFill>
                <a:effectLst>
                  <a:outerShdw blurRad="38100" dist="38100" dir="2700000" algn="tl">
                    <a:srgbClr val="000000">
                      <a:alpha val="43137"/>
                    </a:srgbClr>
                  </a:outerShdw>
                </a:effectLst>
              </a:rPr>
              <a:t>Brené</a:t>
            </a:r>
            <a:r>
              <a:rPr lang="en-US" sz="4000" b="1" dirty="0" smtClean="0">
                <a:solidFill>
                  <a:schemeClr val="bg1"/>
                </a:solidFill>
                <a:effectLst>
                  <a:outerShdw blurRad="38100" dist="38100" dir="2700000" algn="tl">
                    <a:srgbClr val="000000">
                      <a:alpha val="43137"/>
                    </a:srgbClr>
                  </a:outerShdw>
                </a:effectLst>
              </a:rPr>
              <a:t> Brown</a:t>
            </a:r>
          </a:p>
          <a:p>
            <a:pPr algn="r"/>
            <a:r>
              <a:rPr lang="en-US" sz="4000" b="1" dirty="0" smtClean="0">
                <a:solidFill>
                  <a:schemeClr val="bg1"/>
                </a:solidFill>
                <a:effectLst>
                  <a:outerShdw blurRad="38100" dist="38100" dir="2700000" algn="tl">
                    <a:srgbClr val="000000">
                      <a:alpha val="43137"/>
                    </a:srgbClr>
                  </a:outerShdw>
                </a:effectLst>
              </a:rPr>
              <a:t>“The Power of Vulnerability”</a:t>
            </a:r>
          </a:p>
        </p:txBody>
      </p:sp>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22743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76899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0" y="0"/>
            <a:ext cx="12192000" cy="6858000"/>
          </a:xfrm>
          <a:prstGeom prst="rect">
            <a:avLst/>
          </a:prstGeom>
        </p:spPr>
      </p:pic>
      <p:sp>
        <p:nvSpPr>
          <p:cNvPr id="3" name="TextBox 2"/>
          <p:cNvSpPr txBox="1"/>
          <p:nvPr/>
        </p:nvSpPr>
        <p:spPr>
          <a:xfrm>
            <a:off x="-42482" y="1997839"/>
            <a:ext cx="12192000" cy="2862322"/>
          </a:xfrm>
          <a:prstGeom prst="rect">
            <a:avLst/>
          </a:prstGeom>
          <a:noFill/>
        </p:spPr>
        <p:txBody>
          <a:bodyPr wrap="square" rtlCol="0" anchor="ctr" anchorCtr="0">
            <a:spAutoFit/>
          </a:bodyPr>
          <a:lstStyle/>
          <a:p>
            <a:r>
              <a:rPr lang="en-US" sz="6000" b="1" dirty="0" smtClean="0">
                <a:solidFill>
                  <a:schemeClr val="bg1"/>
                </a:solidFill>
                <a:effectLst>
                  <a:outerShdw blurRad="38100" dist="38100" dir="2700000" algn="tl">
                    <a:srgbClr val="000000">
                      <a:alpha val="43137"/>
                    </a:srgbClr>
                  </a:outerShdw>
                </a:effectLst>
              </a:rPr>
              <a:t>“There </a:t>
            </a:r>
            <a:r>
              <a:rPr lang="en-US" sz="6000" b="1" dirty="0">
                <a:solidFill>
                  <a:schemeClr val="bg1"/>
                </a:solidFill>
                <a:effectLst>
                  <a:outerShdw blurRad="38100" dist="38100" dir="2700000" algn="tl">
                    <a:srgbClr val="000000">
                      <a:alpha val="43137"/>
                    </a:srgbClr>
                  </a:outerShdw>
                </a:effectLst>
              </a:rPr>
              <a:t>are no mistakes, just happy accidents.” </a:t>
            </a:r>
            <a:endParaRPr lang="en-US" sz="6000" b="1" dirty="0" smtClean="0">
              <a:solidFill>
                <a:schemeClr val="bg1"/>
              </a:solidFill>
              <a:effectLst>
                <a:outerShdw blurRad="38100" dist="38100" dir="2700000" algn="tl">
                  <a:srgbClr val="000000">
                    <a:alpha val="43137"/>
                  </a:srgbClr>
                </a:outerShdw>
              </a:effectLst>
            </a:endParaRPr>
          </a:p>
          <a:p>
            <a:pPr algn="r"/>
            <a:r>
              <a:rPr lang="en-US" sz="6000" b="1" dirty="0" smtClean="0">
                <a:solidFill>
                  <a:schemeClr val="bg1"/>
                </a:solidFill>
                <a:effectLst>
                  <a:outerShdw blurRad="38100" dist="38100" dir="2700000" algn="tl">
                    <a:srgbClr val="000000">
                      <a:alpha val="43137"/>
                    </a:srgbClr>
                  </a:outerShdw>
                </a:effectLst>
              </a:rPr>
              <a:t>- Bob Ross</a:t>
            </a:r>
            <a:endParaRPr lang="en-US" sz="6000" b="1" dirty="0">
              <a:solidFill>
                <a:schemeClr val="bg1"/>
              </a:solidFill>
              <a:effectLst>
                <a:outerShdw blurRad="38100" dist="38100" dir="2700000" algn="tl">
                  <a:srgbClr val="000000">
                    <a:alpha val="43137"/>
                  </a:srgbClr>
                </a:outerShdw>
              </a:effectLst>
            </a:endParaRPr>
          </a:p>
        </p:txBody>
      </p:sp>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13720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 I’m Sarah.</a:t>
            </a:r>
          </a:p>
        </p:txBody>
      </p:sp>
      <p:pic>
        <p:nvPicPr>
          <p:cNvPr id="1026" name="Picture 2" descr="https://sarahwithee.com/wp-content/uploads/bacs-header-676x38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7313" y="871179"/>
            <a:ext cx="4550229" cy="25578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60981" y="871179"/>
            <a:ext cx="4875847" cy="255782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68027" y="3467100"/>
            <a:ext cx="2606001" cy="268659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85790" y="3467100"/>
            <a:ext cx="4751038" cy="2686598"/>
          </a:xfrm>
          <a:prstGeom prst="rect">
            <a:avLst/>
          </a:prstGeom>
        </p:spPr>
      </p:pic>
      <p:sp>
        <p:nvSpPr>
          <p:cNvPr id="13" name="TextBox 12"/>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83157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3" name="Content Placeholder 2"/>
          <p:cNvSpPr>
            <a:spLocks noGrp="1"/>
          </p:cNvSpPr>
          <p:nvPr>
            <p:ph idx="1"/>
          </p:nvPr>
        </p:nvSpPr>
        <p:spPr/>
        <p:txBody>
          <a:bodyPr/>
          <a:lstStyle/>
          <a:p>
            <a:r>
              <a:rPr lang="en-US" dirty="0" smtClean="0"/>
              <a:t>(group of people)</a:t>
            </a:r>
            <a:endParaRPr lang="en-US" dirty="0"/>
          </a:p>
        </p:txBody>
      </p:sp>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080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357936" y="0"/>
            <a:ext cx="6084916" cy="6853942"/>
          </a:xfrm>
          <a:prstGeom prst="rect">
            <a:avLst/>
          </a:prstGeom>
        </p:spPr>
      </p:pic>
      <p:sp>
        <p:nvSpPr>
          <p:cNvPr id="5" name="Title 4"/>
          <p:cNvSpPr>
            <a:spLocks noGrp="1"/>
          </p:cNvSpPr>
          <p:nvPr>
            <p:ph type="title"/>
          </p:nvPr>
        </p:nvSpPr>
        <p:spPr/>
        <p:txBody>
          <a:bodyPr/>
          <a:lstStyle/>
          <a:p>
            <a:endParaRPr lang="en-US"/>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a:ext>
            </a:extLst>
          </a:blip>
          <a:srcRect r="-2910"/>
          <a:stretch/>
        </p:blipFill>
        <p:spPr>
          <a:xfrm>
            <a:off x="7845577" y="0"/>
            <a:ext cx="1018724" cy="687390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l="-34261"/>
          <a:stretch/>
        </p:blipFill>
        <p:spPr>
          <a:xfrm>
            <a:off x="8864301" y="-1"/>
            <a:ext cx="1204857" cy="6901523"/>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2923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5" name="Content Placeholder 4"/>
          <p:cNvPicPr>
            <a:picLocks noGrp="1" noChangeAspect="1"/>
          </p:cNvPicPr>
          <p:nvPr>
            <p:ph idx="1"/>
          </p:nvPr>
        </p:nvPicPr>
        <p:blipFill>
          <a:blip r:embed="rId3"/>
          <a:stretch>
            <a:fillRect/>
          </a:stretch>
        </p:blipFill>
        <p:spPr>
          <a:xfrm>
            <a:off x="2592550" y="-16111"/>
            <a:ext cx="7006900" cy="6874111"/>
          </a:xfrm>
          <a:prstGeom prst="rect">
            <a:avLst/>
          </a:prstGeom>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8539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sp>
        <p:nvSpPr>
          <p:cNvPr id="3" name="Content Placeholder 2"/>
          <p:cNvSpPr>
            <a:spLocks noGrp="1"/>
          </p:cNvSpPr>
          <p:nvPr>
            <p:ph idx="1"/>
          </p:nvPr>
        </p:nvSpPr>
        <p:spPr/>
        <p:txBody>
          <a:bodyPr/>
          <a:lstStyle/>
          <a:p>
            <a:r>
              <a:rPr lang="en-US" dirty="0" smtClean="0"/>
              <a:t>Stereotypical picture of team</a:t>
            </a:r>
            <a:endParaRPr lang="en-US" dirty="0"/>
          </a:p>
        </p:txBody>
      </p:sp>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57528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none" dirty="0" smtClean="0"/>
              <a:t>Embracing Vulnerability</a:t>
            </a:r>
            <a:endParaRPr lang="en-US" u="none" dirty="0"/>
          </a:p>
        </p:txBody>
      </p:sp>
      <p:sp>
        <p:nvSpPr>
          <p:cNvPr id="3" name="Content Placeholder 2"/>
          <p:cNvSpPr>
            <a:spLocks noGrp="1"/>
          </p:cNvSpPr>
          <p:nvPr>
            <p:ph idx="1"/>
          </p:nvPr>
        </p:nvSpPr>
        <p:spPr/>
        <p:txBody>
          <a:bodyPr/>
          <a:lstStyle/>
          <a:p>
            <a:r>
              <a:rPr lang="en-US" dirty="0" smtClean="0"/>
              <a:t>(friends?)</a:t>
            </a:r>
            <a:endParaRPr lang="en-US" dirty="0"/>
          </a:p>
        </p:txBody>
      </p:sp>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3438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tretch>
            <a:fillRect/>
          </a:stretch>
        </p:blipFill>
        <p:spPr>
          <a:xfrm>
            <a:off x="0" y="-1195233"/>
            <a:ext cx="12192000" cy="8053233"/>
          </a:xfrm>
          <a:prstGeom prst="rect">
            <a:avLst/>
          </a:prstGeom>
        </p:spPr>
      </p:pic>
      <p:sp>
        <p:nvSpPr>
          <p:cNvPr id="2" name="Title 1"/>
          <p:cNvSpPr>
            <a:spLocks noGrp="1"/>
          </p:cNvSpPr>
          <p:nvPr>
            <p:ph type="title"/>
          </p:nvPr>
        </p:nvSpPr>
        <p:spPr/>
        <p:txBody>
          <a:bodyPr/>
          <a:lstStyle/>
          <a:p>
            <a:r>
              <a:rPr lang="en-US" u="none" dirty="0" smtClean="0">
                <a:solidFill>
                  <a:schemeClr val="bg1"/>
                </a:solidFill>
              </a:rPr>
              <a:t>Embracing Vulnerability</a:t>
            </a:r>
            <a:endParaRPr lang="en-US" u="none" dirty="0">
              <a:solidFill>
                <a:schemeClr val="bg1"/>
              </a:solidFill>
            </a:endParaRPr>
          </a:p>
        </p:txBody>
      </p:sp>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73971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252788" y="4928"/>
            <a:ext cx="5686424" cy="6853072"/>
          </a:xfrm>
          <a:prstGeom prst="rect">
            <a:avLst/>
          </a:prstGeom>
        </p:spPr>
      </p:pic>
      <p:cxnSp>
        <p:nvCxnSpPr>
          <p:cNvPr id="6" name="Straight Arrow Connector 5"/>
          <p:cNvCxnSpPr/>
          <p:nvPr/>
        </p:nvCxnSpPr>
        <p:spPr>
          <a:xfrm flipH="1">
            <a:off x="4890544" y="2574158"/>
            <a:ext cx="550136" cy="1481084"/>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40447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4" name="Content Placeholder 3"/>
          <p:cNvPicPr>
            <a:picLocks noGrp="1" noChangeAspect="1"/>
          </p:cNvPicPr>
          <p:nvPr>
            <p:ph idx="1"/>
          </p:nvPr>
        </p:nvPicPr>
        <p:blipFill>
          <a:blip r:embed="rId3"/>
          <a:stretch>
            <a:fillRect/>
          </a:stretch>
        </p:blipFill>
        <p:spPr>
          <a:xfrm>
            <a:off x="0" y="771109"/>
            <a:ext cx="12134075" cy="5342307"/>
          </a:xfrm>
          <a:prstGeom prst="rect">
            <a:avLst/>
          </a:prstGeom>
        </p:spPr>
      </p:pic>
      <p:sp>
        <p:nvSpPr>
          <p:cNvPr id="5" name="Rectangle 4"/>
          <p:cNvSpPr/>
          <p:nvPr/>
        </p:nvSpPr>
        <p:spPr>
          <a:xfrm>
            <a:off x="4074795" y="3847420"/>
            <a:ext cx="2240280" cy="195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74795" y="3505543"/>
            <a:ext cx="2240280" cy="195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75161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none"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476102" y="2848"/>
            <a:ext cx="9138817" cy="6855152"/>
          </a:xfrm>
          <a:prstGeom prst="rect">
            <a:avLst/>
          </a:prstGeom>
        </p:spPr>
      </p:pic>
      <p:sp>
        <p:nvSpPr>
          <p:cNvPr id="4" name="TextBox 3"/>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82028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033"/>
            <a:ext cx="12192000" cy="7397090"/>
          </a:xfrm>
          <a:prstGeom prst="rect">
            <a:avLst/>
          </a:prstGeom>
        </p:spPr>
      </p:pic>
      <p:sp>
        <p:nvSpPr>
          <p:cNvPr id="5" name="Title 4"/>
          <p:cNvSpPr>
            <a:spLocks noGrp="1"/>
          </p:cNvSpPr>
          <p:nvPr>
            <p:ph type="title"/>
          </p:nvPr>
        </p:nvSpPr>
        <p:spPr/>
        <p:txBody>
          <a:bodyPr/>
          <a:lstStyle/>
          <a:p>
            <a:endParaRPr lang="en-US"/>
          </a:p>
        </p:txBody>
      </p:sp>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00975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11977" y="197256"/>
            <a:ext cx="7768045" cy="5826034"/>
          </a:xfrm>
          <a:prstGeom prst="rect">
            <a:avLst/>
          </a:prstGeom>
        </p:spPr>
      </p:pic>
      <p:sp>
        <p:nvSpPr>
          <p:cNvPr id="8" name="Title 7"/>
          <p:cNvSpPr>
            <a:spLocks noGrp="1"/>
          </p:cNvSpPr>
          <p:nvPr>
            <p:ph type="title"/>
          </p:nvPr>
        </p:nvSpPr>
        <p:spPr/>
        <p:txBody>
          <a:bodyPr/>
          <a:lstStyle/>
          <a:p>
            <a:endParaRPr lang="en-US"/>
          </a:p>
        </p:txBody>
      </p:sp>
      <p:sp>
        <p:nvSpPr>
          <p:cNvPr id="12" name="TextBox 11"/>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4008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6033"/>
            <a:ext cx="12192000" cy="7397090"/>
          </a:xfrm>
          <a:prstGeom prst="rect">
            <a:avLst/>
          </a:prstGeom>
        </p:spPr>
      </p:pic>
      <p:sp>
        <p:nvSpPr>
          <p:cNvPr id="2" name="Title 1"/>
          <p:cNvSpPr>
            <a:spLocks noGrp="1"/>
          </p:cNvSpPr>
          <p:nvPr>
            <p:ph type="title"/>
          </p:nvPr>
        </p:nvSpPr>
        <p:spPr/>
        <p:txBody>
          <a:bodyPr/>
          <a:lstStyle/>
          <a:p>
            <a:endParaRPr lang="en-US" u="none"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4001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6033"/>
            <a:ext cx="12192000" cy="7397090"/>
          </a:xfrm>
          <a:prstGeom prst="rect">
            <a:avLst/>
          </a:prstGeom>
        </p:spPr>
      </p:pic>
      <p:sp>
        <p:nvSpPr>
          <p:cNvPr id="2" name="Title 1"/>
          <p:cNvSpPr>
            <a:spLocks noGrp="1"/>
          </p:cNvSpPr>
          <p:nvPr>
            <p:ph type="title"/>
          </p:nvPr>
        </p:nvSpPr>
        <p:spPr/>
        <p:txBody>
          <a:bodyPr/>
          <a:lstStyle/>
          <a:p>
            <a:endParaRPr lang="en-US" u="none" dirty="0"/>
          </a:p>
        </p:txBody>
      </p:sp>
      <p:sp>
        <p:nvSpPr>
          <p:cNvPr id="5" name="Rectangle 4"/>
          <p:cNvSpPr/>
          <p:nvPr/>
        </p:nvSpPr>
        <p:spPr>
          <a:xfrm>
            <a:off x="1959428" y="1685109"/>
            <a:ext cx="8125097" cy="3448593"/>
          </a:xfrm>
          <a:prstGeom prst="rect">
            <a:avLst/>
          </a:prstGeom>
          <a:solidFill>
            <a:schemeClr val="tx1">
              <a:lumMod val="85000"/>
              <a:lumOff val="15000"/>
              <a:alpha val="79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algn="ctr"/>
            <a:r>
              <a:rPr lang="en-US" sz="3600" b="1" dirty="0" smtClean="0">
                <a:solidFill>
                  <a:schemeClr val="bg1"/>
                </a:solidFill>
                <a:effectLst>
                  <a:outerShdw blurRad="38100" dist="38100" dir="2700000" algn="tl">
                    <a:srgbClr val="000000">
                      <a:alpha val="43137"/>
                    </a:srgbClr>
                  </a:outerShdw>
                </a:effectLst>
              </a:rPr>
              <a:t>Sarah Withee</a:t>
            </a:r>
          </a:p>
          <a:p>
            <a:pPr algn="ctr"/>
            <a:r>
              <a:rPr lang="en-US" sz="3600" dirty="0" smtClean="0">
                <a:solidFill>
                  <a:schemeClr val="bg1"/>
                </a:solidFill>
                <a:effectLst>
                  <a:outerShdw blurRad="38100" dist="38100" dir="2700000" algn="tl">
                    <a:srgbClr val="000000">
                      <a:alpha val="43137"/>
                    </a:srgbClr>
                  </a:outerShdw>
                </a:effectLst>
              </a:rPr>
              <a:t>@geekygirlsarah</a:t>
            </a:r>
          </a:p>
          <a:p>
            <a:pPr algn="ctr"/>
            <a:r>
              <a:rPr lang="en-US" sz="3600" dirty="0" smtClean="0">
                <a:solidFill>
                  <a:schemeClr val="bg1"/>
                </a:solidFill>
                <a:effectLst>
                  <a:outerShdw blurRad="38100" dist="38100" dir="2700000" algn="tl">
                    <a:srgbClr val="000000">
                      <a:alpha val="43137"/>
                    </a:srgbClr>
                  </a:outerShdw>
                </a:effectLst>
              </a:rPr>
              <a:t>sarah@sarahwithee.com</a:t>
            </a:r>
          </a:p>
          <a:p>
            <a:pPr algn="ctr"/>
            <a:endParaRPr lang="en-US" sz="3600" b="1" dirty="0">
              <a:solidFill>
                <a:schemeClr val="bg1"/>
              </a:solidFill>
              <a:effectLst>
                <a:outerShdw blurRad="38100" dist="38100" dir="2700000" algn="tl">
                  <a:srgbClr val="000000">
                    <a:alpha val="43137"/>
                  </a:srgbClr>
                </a:outerShdw>
              </a:effectLst>
            </a:endParaRPr>
          </a:p>
          <a:p>
            <a:pPr algn="ctr"/>
            <a:r>
              <a:rPr lang="en-US" sz="3600" b="1" dirty="0">
                <a:solidFill>
                  <a:schemeClr val="bg1"/>
                </a:solidFill>
                <a:effectLst>
                  <a:outerShdw blurRad="38100" dist="38100" dir="2700000" algn="tl">
                    <a:srgbClr val="000000">
                      <a:alpha val="43137"/>
                    </a:srgbClr>
                  </a:outerShdw>
                </a:effectLst>
              </a:rPr>
              <a:t>Slides:	</a:t>
            </a:r>
            <a:r>
              <a:rPr lang="en-US" sz="3600" dirty="0" smtClean="0">
                <a:solidFill>
                  <a:schemeClr val="bg1"/>
                </a:solidFill>
                <a:effectLst>
                  <a:outerShdw blurRad="38100" dist="38100" dir="2700000" algn="tl">
                    <a:srgbClr val="000000">
                      <a:alpha val="43137"/>
                    </a:srgbClr>
                  </a:outerShdw>
                </a:effectLst>
              </a:rPr>
              <a:t>geekygirlsarah.com/secrets</a:t>
            </a:r>
            <a:endParaRPr lang="en-US" sz="3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475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1873" y="14375"/>
            <a:ext cx="8777629" cy="6023143"/>
          </a:xfrm>
          <a:prstGeom prst="rect">
            <a:avLst/>
          </a:prstGeom>
        </p:spPr>
      </p:pic>
      <p:sp>
        <p:nvSpPr>
          <p:cNvPr id="5" name="Title 4"/>
          <p:cNvSpPr>
            <a:spLocks noGrp="1"/>
          </p:cNvSpPr>
          <p:nvPr>
            <p:ph type="title"/>
          </p:nvPr>
        </p:nvSpPr>
        <p:spPr/>
        <p:txBody>
          <a:bodyPr/>
          <a:lstStyle/>
          <a:p>
            <a:endParaRPr lang="en-US"/>
          </a:p>
        </p:txBody>
      </p:sp>
      <p:sp>
        <p:nvSpPr>
          <p:cNvPr id="10" name="TextBox 9"/>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823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2"/>
            <a:ext cx="12192000" cy="6858002"/>
          </a:xfrm>
          <a:prstGeom prst="rect">
            <a:avLst/>
          </a:prstGeom>
        </p:spPr>
      </p:pic>
      <p:sp>
        <p:nvSpPr>
          <p:cNvPr id="5" name="Title 4"/>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Being Stealth</a:t>
            </a:r>
          </a:p>
        </p:txBody>
      </p:sp>
      <p:sp>
        <p:nvSpPr>
          <p:cNvPr id="12" name="Content Placeholder 11"/>
          <p:cNvSpPr>
            <a:spLocks noGrp="1"/>
          </p:cNvSpPr>
          <p:nvPr>
            <p:ph idx="1"/>
          </p:nvPr>
        </p:nvSpPr>
        <p:spPr/>
        <p:txBody>
          <a:bodyPr/>
          <a:lstStyle/>
          <a:p>
            <a:endParaRPr lang="en-US" dirty="0"/>
          </a:p>
        </p:txBody>
      </p:sp>
      <p:sp>
        <p:nvSpPr>
          <p:cNvPr id="8" name="TextBox 7"/>
          <p:cNvSpPr txBox="1"/>
          <p:nvPr/>
        </p:nvSpPr>
        <p:spPr>
          <a:xfrm>
            <a:off x="9036424" y="0"/>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65798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1026" name="Picture 2" descr="http://ak-hdl.buzzfed.com/static/enhanced/webdr06/2013/4/3/20/enhanced-buzz-30210-1365033792-10.jpg"/>
          <p:cNvPicPr>
            <a:picLocks noGrp="1" noChangeAspect="1" noChangeArrowheads="1"/>
          </p:cNvPicPr>
          <p:nvPr>
            <p:ph sz="half" idx="1"/>
          </p:nvPr>
        </p:nvPicPr>
        <p:blipFill>
          <a:blip r:embed="rId3">
            <a:extLst>
              <a:ext uri="{28A0092B-C50C-407E-A947-70E740481C1C}">
                <a14:useLocalDpi xmlns:a14="http://schemas.microsoft.com/office/drawing/2010/main"/>
              </a:ext>
            </a:extLst>
          </a:blip>
          <a:srcRect/>
          <a:stretch>
            <a:fillRect/>
          </a:stretch>
        </p:blipFill>
        <p:spPr bwMode="auto">
          <a:xfrm>
            <a:off x="676275" y="1649356"/>
            <a:ext cx="5332413" cy="3560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g2.timeinc.net/people/i/2011/pets/gallery/hot-dogs/hotdog-3-660.jpg"/>
          <p:cNvPicPr>
            <a:picLocks noGrp="1" noChangeAspect="1" noChangeArrowheads="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6675119" y="1629532"/>
            <a:ext cx="4754880" cy="35661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23483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0" y="19430"/>
            <a:ext cx="12192000" cy="6838570"/>
          </a:xfrm>
        </p:spPr>
      </p:pic>
      <p:sp>
        <p:nvSpPr>
          <p:cNvPr id="2" name="Title 1"/>
          <p:cNvSpPr>
            <a:spLocks noGrp="1"/>
          </p:cNvSpPr>
          <p:nvPr>
            <p:ph type="title"/>
          </p:nvPr>
        </p:nvSpPr>
        <p:spPr/>
        <p:txBody>
          <a:bodyPr/>
          <a:lstStyle/>
          <a:p>
            <a:r>
              <a:rPr lang="en-US" dirty="0">
                <a:solidFill>
                  <a:schemeClr val="bg1"/>
                </a:solidFill>
                <a:effectLst>
                  <a:outerShdw blurRad="38100" dist="38100" dir="2700000" algn="tl">
                    <a:srgbClr val="000000">
                      <a:alpha val="43137"/>
                    </a:srgbClr>
                  </a:outerShdw>
                </a:effectLst>
              </a:rPr>
              <a:t>The Blog Post</a:t>
            </a:r>
          </a:p>
        </p:txBody>
      </p:sp>
      <p:sp>
        <p:nvSpPr>
          <p:cNvPr id="6" name="TextBox 5"/>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35687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rotWithShape="1">
          <a:blip r:embed="rId3"/>
          <a:srcRect t="784"/>
          <a:stretch/>
        </p:blipFill>
        <p:spPr>
          <a:xfrm>
            <a:off x="2" y="53788"/>
            <a:ext cx="12191998" cy="6804212"/>
          </a:xfrm>
          <a:prstGeom prst="rect">
            <a:avLst/>
          </a:prstGeom>
        </p:spPr>
      </p:pic>
      <p:sp>
        <p:nvSpPr>
          <p:cNvPr id="7" name="TextBox 6"/>
          <p:cNvSpPr txBox="1"/>
          <p:nvPr/>
        </p:nvSpPr>
        <p:spPr>
          <a:xfrm>
            <a:off x="9036425" y="-7191"/>
            <a:ext cx="3155575" cy="369332"/>
          </a:xfrm>
          <a:prstGeom prst="rect">
            <a:avLst/>
          </a:prstGeom>
          <a:solidFill>
            <a:schemeClr val="tx1">
              <a:lumMod val="75000"/>
              <a:lumOff val="25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err="1" smtClean="0">
                <a:solidFill>
                  <a:schemeClr val="bg1"/>
                </a:solidFill>
                <a:latin typeface="Fira Sans" panose="020B0503050000020004" pitchFamily="34" charset="0"/>
                <a:ea typeface="Fira Sans" panose="020B0503050000020004" pitchFamily="34" charset="0"/>
              </a:rPr>
              <a:t>alterconf</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2411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0</TotalTime>
  <Words>4155</Words>
  <Application>Microsoft Office PowerPoint</Application>
  <PresentationFormat>Widescreen</PresentationFormat>
  <Paragraphs>215</Paragraphs>
  <Slides>41</Slides>
  <Notes>41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Calibri</vt:lpstr>
      <vt:lpstr>Fira Sans</vt:lpstr>
      <vt:lpstr>Calibri Light</vt:lpstr>
      <vt:lpstr>Helvetica Neue</vt:lpstr>
      <vt:lpstr>Arial</vt:lpstr>
      <vt:lpstr>Metropolitan</vt:lpstr>
      <vt:lpstr>The Power of Secrets</vt:lpstr>
      <vt:lpstr>PowerPoint Presentation</vt:lpstr>
      <vt:lpstr>Hi. I’m Sarah.</vt:lpstr>
      <vt:lpstr>PowerPoint Presentation</vt:lpstr>
      <vt:lpstr>PowerPoint Presentation</vt:lpstr>
      <vt:lpstr>Being Stealth</vt:lpstr>
      <vt:lpstr>PowerPoint Presentation</vt:lpstr>
      <vt:lpstr>The Blog Post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Becoming Vulnerable</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Embracing Vulnerability</vt:lpstr>
      <vt:lpstr>Embracing Vulnerability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2016-09-29T04:59:30Z</dcterms:created>
  <dcterms:modified xsi:type="dcterms:W3CDTF">2016-10-01T01:25:12Z</dcterms:modified>
</cp:coreProperties>
</file>